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2"/>
    <p:sldId id="260" r:id="rId3"/>
  </p:sldIdLst>
  <p:sldSz cx="7556500" cy="10693400"/>
  <p:notesSz cx="6858000" cy="9144000"/>
  <p:embeddedFontLst>
    <p:embeddedFont>
      <p:font typeface="TT Interphases Bold" panose="020B0604020202020204" charset="0"/>
      <p:regular r:id="rId4"/>
      <p:bold r:id="rId5"/>
    </p:embeddedFont>
    <p:embeddedFont>
      <p:font typeface="Open Sans Bold" panose="020B0604020202020204" charset="0"/>
      <p:regular r:id="rId6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TT Interphases Italics" panose="020B0604020202020204" charset="0"/>
      <p:regular r:id="rId12"/>
      <p:italic r:id="rId13"/>
    </p:embeddedFont>
    <p:embeddedFont>
      <p:font typeface="TT Interphases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58" autoAdjust="0"/>
  </p:normalViewPr>
  <p:slideViewPr>
    <p:cSldViewPr>
      <p:cViewPr varScale="1">
        <p:scale>
          <a:sx n="74" d="100"/>
          <a:sy n="74" d="100"/>
        </p:scale>
        <p:origin x="319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3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3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CFB1331-CA53-544F-CD38-ECF5F8AC5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xmlns="" id="{25B6FBD9-2ACE-6F34-6C8C-1BCF92BAA64B}"/>
              </a:ext>
            </a:extLst>
          </p:cNvPr>
          <p:cNvSpPr txBox="1"/>
          <p:nvPr/>
        </p:nvSpPr>
        <p:spPr>
          <a:xfrm>
            <a:off x="81219" y="528302"/>
            <a:ext cx="7397561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953"/>
              </a:lnSpc>
            </a:pPr>
            <a:r>
              <a:rPr lang="en-US" sz="2924" b="1" dirty="0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</a:t>
            </a:r>
            <a:r>
              <a:rPr lang="en-US" sz="2924" b="1" dirty="0" err="1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Simposio</a:t>
            </a:r>
            <a:r>
              <a:rPr lang="en-US" sz="2924" b="1" dirty="0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</a:t>
            </a:r>
            <a:r>
              <a:rPr lang="en-US" sz="2924" b="1" dirty="0" err="1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Multidisciplinario</a:t>
            </a:r>
            <a:r>
              <a:rPr lang="en-US" sz="2924" b="1" dirty="0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SAUMB 2026</a:t>
            </a: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xmlns="" id="{E08A0012-4131-C1BD-1322-189FB3F5D304}"/>
              </a:ext>
            </a:extLst>
          </p:cNvPr>
          <p:cNvGrpSpPr/>
          <p:nvPr/>
        </p:nvGrpSpPr>
        <p:grpSpPr>
          <a:xfrm>
            <a:off x="0" y="4124"/>
            <a:ext cx="7560000" cy="467028"/>
            <a:chOff x="0" y="0"/>
            <a:chExt cx="10080000" cy="622704"/>
          </a:xfrm>
        </p:grpSpPr>
        <p:grpSp>
          <p:nvGrpSpPr>
            <p:cNvPr id="4" name="Group 4">
              <a:extLst>
                <a:ext uri="{FF2B5EF4-FFF2-40B4-BE49-F238E27FC236}">
                  <a16:creationId xmlns:a16="http://schemas.microsoft.com/office/drawing/2014/main" xmlns="" id="{14A707AB-C622-B0CE-B084-5096F22F070B}"/>
                </a:ext>
              </a:extLst>
            </p:cNvPr>
            <p:cNvGrpSpPr/>
            <p:nvPr/>
          </p:nvGrpSpPr>
          <p:grpSpPr>
            <a:xfrm>
              <a:off x="4186605" y="0"/>
              <a:ext cx="853395" cy="622704"/>
              <a:chOff x="0" y="0"/>
              <a:chExt cx="812800" cy="593083"/>
            </a:xfrm>
          </p:grpSpPr>
          <p:sp>
            <p:nvSpPr>
              <p:cNvPr id="5" name="Freeform 5">
                <a:extLst>
                  <a:ext uri="{FF2B5EF4-FFF2-40B4-BE49-F238E27FC236}">
                    <a16:creationId xmlns:a16="http://schemas.microsoft.com/office/drawing/2014/main" xmlns="" id="{48B95BCD-E8C8-8261-27F0-FF098D680E3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097B2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6" name="TextBox 6">
                <a:extLst>
                  <a:ext uri="{FF2B5EF4-FFF2-40B4-BE49-F238E27FC236}">
                    <a16:creationId xmlns:a16="http://schemas.microsoft.com/office/drawing/2014/main" xmlns="" id="{428CD67F-AE1D-533B-561B-0C1357E5ABB8}"/>
                  </a:ext>
                </a:extLst>
              </p:cNvPr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>
              <a:extLst>
                <a:ext uri="{FF2B5EF4-FFF2-40B4-BE49-F238E27FC236}">
                  <a16:creationId xmlns:a16="http://schemas.microsoft.com/office/drawing/2014/main" xmlns="" id="{611928DA-B160-68FE-C0B6-D1FF4E169E97}"/>
                </a:ext>
              </a:extLst>
            </p:cNvPr>
            <p:cNvGrpSpPr/>
            <p:nvPr/>
          </p:nvGrpSpPr>
          <p:grpSpPr>
            <a:xfrm>
              <a:off x="9226605" y="0"/>
              <a:ext cx="853395" cy="622704"/>
              <a:chOff x="0" y="0"/>
              <a:chExt cx="812800" cy="593083"/>
            </a:xfrm>
          </p:grpSpPr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xmlns="" id="{E1941BF0-CC9D-9E5A-91D0-997012D6FA3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CC0DF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9" name="TextBox 9">
                <a:extLst>
                  <a:ext uri="{FF2B5EF4-FFF2-40B4-BE49-F238E27FC236}">
                    <a16:creationId xmlns:a16="http://schemas.microsoft.com/office/drawing/2014/main" xmlns="" id="{1A671697-B89B-6CE1-BC56-44E8251F3AF3}"/>
                  </a:ext>
                </a:extLst>
              </p:cNvPr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0" name="Group 10">
              <a:extLst>
                <a:ext uri="{FF2B5EF4-FFF2-40B4-BE49-F238E27FC236}">
                  <a16:creationId xmlns:a16="http://schemas.microsoft.com/office/drawing/2014/main" xmlns="" id="{DF6A4563-1A80-093F-4F90-3C2F673E5F6F}"/>
                </a:ext>
              </a:extLst>
            </p:cNvPr>
            <p:cNvGrpSpPr/>
            <p:nvPr/>
          </p:nvGrpSpPr>
          <p:grpSpPr>
            <a:xfrm>
              <a:off x="731811" y="0"/>
              <a:ext cx="954887" cy="622704"/>
              <a:chOff x="0" y="0"/>
              <a:chExt cx="909464" cy="593083"/>
            </a:xfrm>
          </p:grpSpPr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xmlns="" id="{50399069-C845-AEBB-7CD3-CF186752C195}"/>
                  </a:ext>
                </a:extLst>
              </p:cNvPr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" name="TextBox 12">
                <a:extLst>
                  <a:ext uri="{FF2B5EF4-FFF2-40B4-BE49-F238E27FC236}">
                    <a16:creationId xmlns:a16="http://schemas.microsoft.com/office/drawing/2014/main" xmlns="" id="{3EE374D2-5118-23BC-7FA1-91FD0BA03CED}"/>
                  </a:ext>
                </a:extLst>
              </p:cNvPr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13">
              <a:extLst>
                <a:ext uri="{FF2B5EF4-FFF2-40B4-BE49-F238E27FC236}">
                  <a16:creationId xmlns:a16="http://schemas.microsoft.com/office/drawing/2014/main" xmlns="" id="{DFEA8303-4972-CA2E-C514-903619516498}"/>
                </a:ext>
              </a:extLst>
            </p:cNvPr>
            <p:cNvGrpSpPr/>
            <p:nvPr/>
          </p:nvGrpSpPr>
          <p:grpSpPr>
            <a:xfrm>
              <a:off x="3251811" y="0"/>
              <a:ext cx="954887" cy="622704"/>
              <a:chOff x="0" y="0"/>
              <a:chExt cx="909464" cy="593083"/>
            </a:xfrm>
          </p:grpSpPr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xmlns="" id="{69059C5A-19DA-D491-CED1-CAD78B65E732}"/>
                  </a:ext>
                </a:extLst>
              </p:cNvPr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A5498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5" name="TextBox 15">
                <a:extLst>
                  <a:ext uri="{FF2B5EF4-FFF2-40B4-BE49-F238E27FC236}">
                    <a16:creationId xmlns:a16="http://schemas.microsoft.com/office/drawing/2014/main" xmlns="" id="{A8E5FC8F-72C7-5427-FC60-DA42302C4D50}"/>
                  </a:ext>
                </a:extLst>
              </p:cNvPr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6" name="Group 16">
              <a:extLst>
                <a:ext uri="{FF2B5EF4-FFF2-40B4-BE49-F238E27FC236}">
                  <a16:creationId xmlns:a16="http://schemas.microsoft.com/office/drawing/2014/main" xmlns="" id="{4A83C57D-4801-B4C2-BF1C-0DCD957AE31F}"/>
                </a:ext>
              </a:extLst>
            </p:cNvPr>
            <p:cNvGrpSpPr/>
            <p:nvPr/>
          </p:nvGrpSpPr>
          <p:grpSpPr>
            <a:xfrm>
              <a:off x="0" y="0"/>
              <a:ext cx="731811" cy="622704"/>
              <a:chOff x="0" y="0"/>
              <a:chExt cx="696999" cy="593083"/>
            </a:xfrm>
          </p:grpSpPr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xmlns="" id="{F738BB40-9389-59D9-3AA5-5A5F2FDBB18B}"/>
                  </a:ext>
                </a:extLst>
              </p:cNvPr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5DE0E6">
                      <a:alpha val="100000"/>
                    </a:srgbClr>
                  </a:gs>
                  <a:gs pos="100000">
                    <a:srgbClr val="004AAD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" name="TextBox 18">
                <a:extLst>
                  <a:ext uri="{FF2B5EF4-FFF2-40B4-BE49-F238E27FC236}">
                    <a16:creationId xmlns:a16="http://schemas.microsoft.com/office/drawing/2014/main" xmlns="" id="{A2F0B254-65AE-614C-9424-D372D1C9657E}"/>
                  </a:ext>
                </a:extLst>
              </p:cNvPr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9" name="Group 19">
              <a:extLst>
                <a:ext uri="{FF2B5EF4-FFF2-40B4-BE49-F238E27FC236}">
                  <a16:creationId xmlns:a16="http://schemas.microsoft.com/office/drawing/2014/main" xmlns="" id="{029DC70B-C187-FF60-2482-4DE744E20BD7}"/>
                </a:ext>
              </a:extLst>
            </p:cNvPr>
            <p:cNvGrpSpPr/>
            <p:nvPr/>
          </p:nvGrpSpPr>
          <p:grpSpPr>
            <a:xfrm>
              <a:off x="7560000" y="0"/>
              <a:ext cx="731811" cy="622704"/>
              <a:chOff x="0" y="0"/>
              <a:chExt cx="696999" cy="593083"/>
            </a:xfrm>
          </p:grpSpPr>
          <p:sp>
            <p:nvSpPr>
              <p:cNvPr id="20" name="Freeform 20">
                <a:extLst>
                  <a:ext uri="{FF2B5EF4-FFF2-40B4-BE49-F238E27FC236}">
                    <a16:creationId xmlns:a16="http://schemas.microsoft.com/office/drawing/2014/main" xmlns="" id="{C4F5F257-90FD-E1F1-247A-5DDC7C571DA7}"/>
                  </a:ext>
                </a:extLst>
              </p:cNvPr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38B6FF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1" name="TextBox 21">
                <a:extLst>
                  <a:ext uri="{FF2B5EF4-FFF2-40B4-BE49-F238E27FC236}">
                    <a16:creationId xmlns:a16="http://schemas.microsoft.com/office/drawing/2014/main" xmlns="" id="{55D11765-853C-5171-BEE8-9699CA12AD4C}"/>
                  </a:ext>
                </a:extLst>
              </p:cNvPr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2" name="Group 22">
              <a:extLst>
                <a:ext uri="{FF2B5EF4-FFF2-40B4-BE49-F238E27FC236}">
                  <a16:creationId xmlns:a16="http://schemas.microsoft.com/office/drawing/2014/main" xmlns="" id="{683E8D67-2AF0-5F38-2C87-6140EDFE5097}"/>
                </a:ext>
              </a:extLst>
            </p:cNvPr>
            <p:cNvGrpSpPr/>
            <p:nvPr/>
          </p:nvGrpSpPr>
          <p:grpSpPr>
            <a:xfrm>
              <a:off x="1666605" y="0"/>
              <a:ext cx="853395" cy="622704"/>
              <a:chOff x="0" y="0"/>
              <a:chExt cx="812800" cy="593083"/>
            </a:xfrm>
          </p:grpSpPr>
          <p:sp>
            <p:nvSpPr>
              <p:cNvPr id="23" name="Freeform 23">
                <a:extLst>
                  <a:ext uri="{FF2B5EF4-FFF2-40B4-BE49-F238E27FC236}">
                    <a16:creationId xmlns:a16="http://schemas.microsoft.com/office/drawing/2014/main" xmlns="" id="{46789C76-EAA8-9090-A523-F6E6DDF5B41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5CE1E6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4" name="TextBox 24">
                <a:extLst>
                  <a:ext uri="{FF2B5EF4-FFF2-40B4-BE49-F238E27FC236}">
                    <a16:creationId xmlns:a16="http://schemas.microsoft.com/office/drawing/2014/main" xmlns="" id="{D2A8829C-1036-E816-3DB7-7320AE42A44F}"/>
                  </a:ext>
                </a:extLst>
              </p:cNvPr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5" name="Group 25">
              <a:extLst>
                <a:ext uri="{FF2B5EF4-FFF2-40B4-BE49-F238E27FC236}">
                  <a16:creationId xmlns:a16="http://schemas.microsoft.com/office/drawing/2014/main" xmlns="" id="{D487EF93-D948-DF60-2D15-5164EE9B3285}"/>
                </a:ext>
              </a:extLst>
            </p:cNvPr>
            <p:cNvGrpSpPr/>
            <p:nvPr/>
          </p:nvGrpSpPr>
          <p:grpSpPr>
            <a:xfrm>
              <a:off x="6706605" y="0"/>
              <a:ext cx="853395" cy="622704"/>
              <a:chOff x="0" y="0"/>
              <a:chExt cx="812800" cy="593083"/>
            </a:xfrm>
          </p:grpSpPr>
          <p:sp>
            <p:nvSpPr>
              <p:cNvPr id="26" name="Freeform 26">
                <a:extLst>
                  <a:ext uri="{FF2B5EF4-FFF2-40B4-BE49-F238E27FC236}">
                    <a16:creationId xmlns:a16="http://schemas.microsoft.com/office/drawing/2014/main" xmlns="" id="{B065F2DD-59C7-60F8-0F97-0E79C3071C1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457BAD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7" name="TextBox 27">
                <a:extLst>
                  <a:ext uri="{FF2B5EF4-FFF2-40B4-BE49-F238E27FC236}">
                    <a16:creationId xmlns:a16="http://schemas.microsoft.com/office/drawing/2014/main" xmlns="" id="{D71CBE25-6773-8E6D-98BC-9292DDF71556}"/>
                  </a:ext>
                </a:extLst>
              </p:cNvPr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8" name="Group 28">
              <a:extLst>
                <a:ext uri="{FF2B5EF4-FFF2-40B4-BE49-F238E27FC236}">
                  <a16:creationId xmlns:a16="http://schemas.microsoft.com/office/drawing/2014/main" xmlns="" id="{CA6A2D88-56CA-D246-0C7C-D9668ECD5178}"/>
                </a:ext>
              </a:extLst>
            </p:cNvPr>
            <p:cNvGrpSpPr/>
            <p:nvPr/>
          </p:nvGrpSpPr>
          <p:grpSpPr>
            <a:xfrm>
              <a:off x="5771811" y="0"/>
              <a:ext cx="954887" cy="622704"/>
              <a:chOff x="0" y="0"/>
              <a:chExt cx="909464" cy="593083"/>
            </a:xfrm>
          </p:grpSpPr>
          <p:sp>
            <p:nvSpPr>
              <p:cNvPr id="29" name="Freeform 29">
                <a:extLst>
                  <a:ext uri="{FF2B5EF4-FFF2-40B4-BE49-F238E27FC236}">
                    <a16:creationId xmlns:a16="http://schemas.microsoft.com/office/drawing/2014/main" xmlns="" id="{0F5FA0CB-629F-0957-3F11-385702064B18}"/>
                  </a:ext>
                </a:extLst>
              </p:cNvPr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" name="TextBox 30">
                <a:extLst>
                  <a:ext uri="{FF2B5EF4-FFF2-40B4-BE49-F238E27FC236}">
                    <a16:creationId xmlns:a16="http://schemas.microsoft.com/office/drawing/2014/main" xmlns="" id="{D4EC1A2B-20BA-A76D-7786-B7124C5B95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1" name="Group 31">
              <a:extLst>
                <a:ext uri="{FF2B5EF4-FFF2-40B4-BE49-F238E27FC236}">
                  <a16:creationId xmlns:a16="http://schemas.microsoft.com/office/drawing/2014/main" xmlns="" id="{066D8042-1584-D8E1-FF05-1FA0A430200F}"/>
                </a:ext>
              </a:extLst>
            </p:cNvPr>
            <p:cNvGrpSpPr/>
            <p:nvPr/>
          </p:nvGrpSpPr>
          <p:grpSpPr>
            <a:xfrm>
              <a:off x="8291811" y="0"/>
              <a:ext cx="954887" cy="622704"/>
              <a:chOff x="0" y="0"/>
              <a:chExt cx="909464" cy="593083"/>
            </a:xfrm>
          </p:grpSpPr>
          <p:sp>
            <p:nvSpPr>
              <p:cNvPr id="32" name="Freeform 32">
                <a:extLst>
                  <a:ext uri="{FF2B5EF4-FFF2-40B4-BE49-F238E27FC236}">
                    <a16:creationId xmlns:a16="http://schemas.microsoft.com/office/drawing/2014/main" xmlns="" id="{D2FA1885-40B7-D050-4450-F0A0C894D3B4}"/>
                  </a:ext>
                </a:extLst>
              </p:cNvPr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A5498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" name="TextBox 33">
                <a:extLst>
                  <a:ext uri="{FF2B5EF4-FFF2-40B4-BE49-F238E27FC236}">
                    <a16:creationId xmlns:a16="http://schemas.microsoft.com/office/drawing/2014/main" xmlns="" id="{C3BF128C-FEA6-79EF-07E0-43183461E0A7}"/>
                  </a:ext>
                </a:extLst>
              </p:cNvPr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4" name="Group 34">
              <a:extLst>
                <a:ext uri="{FF2B5EF4-FFF2-40B4-BE49-F238E27FC236}">
                  <a16:creationId xmlns:a16="http://schemas.microsoft.com/office/drawing/2014/main" xmlns="" id="{C537E1DF-89FE-CC24-5BEF-2EFEE71F2C49}"/>
                </a:ext>
              </a:extLst>
            </p:cNvPr>
            <p:cNvGrpSpPr/>
            <p:nvPr/>
          </p:nvGrpSpPr>
          <p:grpSpPr>
            <a:xfrm>
              <a:off x="5040000" y="0"/>
              <a:ext cx="731811" cy="622704"/>
              <a:chOff x="0" y="0"/>
              <a:chExt cx="696999" cy="593083"/>
            </a:xfrm>
          </p:grpSpPr>
          <p:sp>
            <p:nvSpPr>
              <p:cNvPr id="35" name="Freeform 35">
                <a:extLst>
                  <a:ext uri="{FF2B5EF4-FFF2-40B4-BE49-F238E27FC236}">
                    <a16:creationId xmlns:a16="http://schemas.microsoft.com/office/drawing/2014/main" xmlns="" id="{6E9EE5E5-71E2-227E-03C8-135BEA56FCBF}"/>
                  </a:ext>
                </a:extLst>
              </p:cNvPr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5CE1E6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6" name="TextBox 36">
                <a:extLst>
                  <a:ext uri="{FF2B5EF4-FFF2-40B4-BE49-F238E27FC236}">
                    <a16:creationId xmlns:a16="http://schemas.microsoft.com/office/drawing/2014/main" xmlns="" id="{D63B1772-EA95-1DAB-03CB-C0359A5AD542}"/>
                  </a:ext>
                </a:extLst>
              </p:cNvPr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7" name="Group 37">
              <a:extLst>
                <a:ext uri="{FF2B5EF4-FFF2-40B4-BE49-F238E27FC236}">
                  <a16:creationId xmlns:a16="http://schemas.microsoft.com/office/drawing/2014/main" xmlns="" id="{F152FEFC-8F1D-8E54-B1B0-797E2AB0289F}"/>
                </a:ext>
              </a:extLst>
            </p:cNvPr>
            <p:cNvGrpSpPr/>
            <p:nvPr/>
          </p:nvGrpSpPr>
          <p:grpSpPr>
            <a:xfrm>
              <a:off x="2520000" y="0"/>
              <a:ext cx="731811" cy="622704"/>
              <a:chOff x="0" y="0"/>
              <a:chExt cx="696999" cy="593083"/>
            </a:xfrm>
          </p:grpSpPr>
          <p:sp>
            <p:nvSpPr>
              <p:cNvPr id="38" name="Freeform 38">
                <a:extLst>
                  <a:ext uri="{FF2B5EF4-FFF2-40B4-BE49-F238E27FC236}">
                    <a16:creationId xmlns:a16="http://schemas.microsoft.com/office/drawing/2014/main" xmlns="" id="{6D053A2C-2B97-1CC2-B807-DC2F1A6A03ED}"/>
                  </a:ext>
                </a:extLst>
              </p:cNvPr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8AB0D6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xmlns="" id="{EA51E85F-66F7-0680-79E1-96AA09FB470C}"/>
                  </a:ext>
                </a:extLst>
              </p:cNvPr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grpSp>
        <p:nvGrpSpPr>
          <p:cNvPr id="40" name="Group 40">
            <a:extLst>
              <a:ext uri="{FF2B5EF4-FFF2-40B4-BE49-F238E27FC236}">
                <a16:creationId xmlns:a16="http://schemas.microsoft.com/office/drawing/2014/main" xmlns="" id="{00FDB172-2825-2047-42D3-98D4363121B2}"/>
              </a:ext>
            </a:extLst>
          </p:cNvPr>
          <p:cNvGrpSpPr/>
          <p:nvPr/>
        </p:nvGrpSpPr>
        <p:grpSpPr>
          <a:xfrm>
            <a:off x="0" y="4124"/>
            <a:ext cx="6218858" cy="471152"/>
            <a:chOff x="0" y="0"/>
            <a:chExt cx="8291811" cy="628202"/>
          </a:xfrm>
        </p:grpSpPr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xmlns="" id="{6626BA29-D087-F038-0A18-4B1663A6C3B4}"/>
                </a:ext>
              </a:extLst>
            </p:cNvPr>
            <p:cNvSpPr/>
            <p:nvPr/>
          </p:nvSpPr>
          <p:spPr>
            <a:xfrm rot="-5400000">
              <a:off x="7614553" y="-54553"/>
              <a:ext cx="622704" cy="731811"/>
            </a:xfrm>
            <a:custGeom>
              <a:avLst/>
              <a:gdLst/>
              <a:ahLst/>
              <a:cxnLst/>
              <a:rect l="l" t="t" r="r" b="b"/>
              <a:pathLst>
                <a:path w="622704" h="731811">
                  <a:moveTo>
                    <a:pt x="0" y="0"/>
                  </a:moveTo>
                  <a:lnTo>
                    <a:pt x="622704" y="0"/>
                  </a:lnTo>
                  <a:lnTo>
                    <a:pt x="622704" y="731810"/>
                  </a:lnTo>
                  <a:lnTo>
                    <a:pt x="0" y="731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cstate="print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42" name="Freeform 42">
              <a:extLst>
                <a:ext uri="{FF2B5EF4-FFF2-40B4-BE49-F238E27FC236}">
                  <a16:creationId xmlns:a16="http://schemas.microsoft.com/office/drawing/2014/main" xmlns="" id="{39AAC9CC-12F8-18F6-042C-95FA4F8F155A}"/>
                </a:ext>
              </a:extLst>
            </p:cNvPr>
            <p:cNvSpPr/>
            <p:nvPr/>
          </p:nvSpPr>
          <p:spPr>
            <a:xfrm rot="-5400000">
              <a:off x="54553" y="-49055"/>
              <a:ext cx="622704" cy="731811"/>
            </a:xfrm>
            <a:custGeom>
              <a:avLst/>
              <a:gdLst/>
              <a:ahLst/>
              <a:cxnLst/>
              <a:rect l="l" t="t" r="r" b="b"/>
              <a:pathLst>
                <a:path w="622704" h="731811">
                  <a:moveTo>
                    <a:pt x="0" y="0"/>
                  </a:moveTo>
                  <a:lnTo>
                    <a:pt x="622704" y="0"/>
                  </a:lnTo>
                  <a:lnTo>
                    <a:pt x="622704" y="731810"/>
                  </a:lnTo>
                  <a:lnTo>
                    <a:pt x="0" y="731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cstate="print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43" name="Freeform 43">
              <a:extLst>
                <a:ext uri="{FF2B5EF4-FFF2-40B4-BE49-F238E27FC236}">
                  <a16:creationId xmlns:a16="http://schemas.microsoft.com/office/drawing/2014/main" xmlns="" id="{07C3B447-CC74-1343-5E86-2D02F22D3E13}"/>
                </a:ext>
              </a:extLst>
            </p:cNvPr>
            <p:cNvSpPr/>
            <p:nvPr/>
          </p:nvSpPr>
          <p:spPr>
            <a:xfrm rot="-5400000">
              <a:off x="4311997" y="-105299"/>
              <a:ext cx="622704" cy="833302"/>
            </a:xfrm>
            <a:custGeom>
              <a:avLst/>
              <a:gdLst/>
              <a:ahLst/>
              <a:cxnLst/>
              <a:rect l="l" t="t" r="r" b="b"/>
              <a:pathLst>
                <a:path w="622704" h="833302">
                  <a:moveTo>
                    <a:pt x="0" y="0"/>
                  </a:moveTo>
                  <a:lnTo>
                    <a:pt x="622704" y="0"/>
                  </a:lnTo>
                  <a:lnTo>
                    <a:pt x="622704" y="833302"/>
                  </a:lnTo>
                  <a:lnTo>
                    <a:pt x="0" y="8333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cstate="print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4" name="TextBox 44">
            <a:extLst>
              <a:ext uri="{FF2B5EF4-FFF2-40B4-BE49-F238E27FC236}">
                <a16:creationId xmlns:a16="http://schemas.microsoft.com/office/drawing/2014/main" xmlns="" id="{120A9972-B3EA-A69E-7D01-DFA35BCEFBFD}"/>
              </a:ext>
            </a:extLst>
          </p:cNvPr>
          <p:cNvSpPr txBox="1"/>
          <p:nvPr/>
        </p:nvSpPr>
        <p:spPr>
          <a:xfrm>
            <a:off x="177806" y="4131029"/>
            <a:ext cx="7377114" cy="1773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de Mesa:  Marcelos </a:t>
            </a:r>
            <a:r>
              <a:rPr lang="en-US" sz="1074" i="1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D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e Agostini -  </a:t>
            </a:r>
          </a:p>
        </p:txBody>
      </p:sp>
      <p:sp>
        <p:nvSpPr>
          <p:cNvPr id="45" name="TextBox 45">
            <a:extLst>
              <a:ext uri="{FF2B5EF4-FFF2-40B4-BE49-F238E27FC236}">
                <a16:creationId xmlns:a16="http://schemas.microsoft.com/office/drawing/2014/main" xmlns="" id="{ACAC1F03-4A45-E4E8-79D7-2311EEF927A8}"/>
              </a:ext>
            </a:extLst>
          </p:cNvPr>
          <p:cNvSpPr txBox="1"/>
          <p:nvPr/>
        </p:nvSpPr>
        <p:spPr>
          <a:xfrm>
            <a:off x="182886" y="4364749"/>
            <a:ext cx="7377114" cy="1776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19"/>
              </a:lnSpc>
              <a:spcBef>
                <a:spcPct val="0"/>
              </a:spcBef>
            </a:pP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11:00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Informe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enfocado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a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crecimiento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Doppler fetal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según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la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evidencia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disponible- Dr. Daniel Cafici</a:t>
            </a: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xmlns="" id="{61794521-A87A-CAA0-9557-C4F38D8B21CD}"/>
              </a:ext>
            </a:extLst>
          </p:cNvPr>
          <p:cNvSpPr txBox="1"/>
          <p:nvPr/>
        </p:nvSpPr>
        <p:spPr>
          <a:xfrm>
            <a:off x="182886" y="4910536"/>
            <a:ext cx="7377114" cy="1776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19"/>
              </a:lnSpc>
              <a:spcBef>
                <a:spcPct val="0"/>
              </a:spcBef>
            </a:pP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12:00hs. Preeclampsia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tardía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Estrategias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para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su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prevención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– Dra Anais Perez Montaño </a:t>
            </a:r>
          </a:p>
        </p:txBody>
      </p:sp>
      <p:sp>
        <p:nvSpPr>
          <p:cNvPr id="47" name="TextBox 47">
            <a:extLst>
              <a:ext uri="{FF2B5EF4-FFF2-40B4-BE49-F238E27FC236}">
                <a16:creationId xmlns:a16="http://schemas.microsoft.com/office/drawing/2014/main" xmlns="" id="{B734EEFC-7881-D78A-27FB-DB881AC228A0}"/>
              </a:ext>
            </a:extLst>
          </p:cNvPr>
          <p:cNvSpPr txBox="1"/>
          <p:nvPr/>
        </p:nvSpPr>
        <p:spPr>
          <a:xfrm>
            <a:off x="172662" y="3828418"/>
            <a:ext cx="7377114" cy="2639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3"/>
              </a:lnSpc>
              <a:spcBef>
                <a:spcPct val="0"/>
              </a:spcBef>
            </a:pPr>
            <a:r>
              <a:rPr lang="en-US" sz="1609" b="1" dirty="0" err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</a:t>
            </a:r>
            <a:r>
              <a:rPr lang="en-US" sz="1609" b="1" dirty="0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2 - OBGYN</a:t>
            </a:r>
          </a:p>
        </p:txBody>
      </p:sp>
      <p:sp>
        <p:nvSpPr>
          <p:cNvPr id="48" name="TextBox 48">
            <a:extLst>
              <a:ext uri="{FF2B5EF4-FFF2-40B4-BE49-F238E27FC236}">
                <a16:creationId xmlns:a16="http://schemas.microsoft.com/office/drawing/2014/main" xmlns="" id="{AC177DA4-30A6-C6D0-FACB-1AD0393945CE}"/>
              </a:ext>
            </a:extLst>
          </p:cNvPr>
          <p:cNvSpPr txBox="1"/>
          <p:nvPr/>
        </p:nvSpPr>
        <p:spPr>
          <a:xfrm>
            <a:off x="182886" y="4550159"/>
            <a:ext cx="7377114" cy="1776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19"/>
              </a:lnSpc>
              <a:spcBef>
                <a:spcPct val="0"/>
              </a:spcBef>
            </a:pP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11:20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Doppler de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arterias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uterinas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2do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trimestre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luego del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tamizaje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del 1er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trimestre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: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rol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actual - Dr. JP Comas</a:t>
            </a: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xmlns="" id="{78A12C1C-6DFC-D839-48E7-68DBB78F2CD6}"/>
              </a:ext>
            </a:extLst>
          </p:cNvPr>
          <p:cNvSpPr txBox="1"/>
          <p:nvPr/>
        </p:nvSpPr>
        <p:spPr>
          <a:xfrm>
            <a:off x="182886" y="4730348"/>
            <a:ext cx="7377114" cy="1772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19"/>
              </a:lnSpc>
              <a:spcBef>
                <a:spcPct val="0"/>
              </a:spcBef>
            </a:pP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11:40hs. ⁠ Doppler de arteria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oftálmica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: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técnica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aplicación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– Dr. Pablo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Vispo</a:t>
            </a:r>
            <a:endParaRPr lang="en-US" sz="1085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50" name="TextBox 50">
            <a:extLst>
              <a:ext uri="{FF2B5EF4-FFF2-40B4-BE49-F238E27FC236}">
                <a16:creationId xmlns:a16="http://schemas.microsoft.com/office/drawing/2014/main" xmlns="" id="{0B5CFD80-7564-C273-D8E5-04F10C8A1A35}"/>
              </a:ext>
            </a:extLst>
          </p:cNvPr>
          <p:cNvSpPr txBox="1"/>
          <p:nvPr/>
        </p:nvSpPr>
        <p:spPr>
          <a:xfrm>
            <a:off x="182886" y="5090724"/>
            <a:ext cx="7377114" cy="18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19"/>
              </a:lnSpc>
              <a:spcBef>
                <a:spcPct val="0"/>
              </a:spcBef>
            </a:pP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12:20hs.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Discusión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preguntas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51" name="TextBox 51">
            <a:extLst>
              <a:ext uri="{FF2B5EF4-FFF2-40B4-BE49-F238E27FC236}">
                <a16:creationId xmlns:a16="http://schemas.microsoft.com/office/drawing/2014/main" xmlns="" id="{B22C9AEF-E14B-D8AF-3E9F-E26EC5D88550}"/>
              </a:ext>
            </a:extLst>
          </p:cNvPr>
          <p:cNvSpPr txBox="1"/>
          <p:nvPr/>
        </p:nvSpPr>
        <p:spPr>
          <a:xfrm>
            <a:off x="182886" y="5265999"/>
            <a:ext cx="7377114" cy="18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19"/>
              </a:lnSpc>
              <a:spcBef>
                <a:spcPct val="0"/>
              </a:spcBef>
            </a:pPr>
            <a:r>
              <a:rPr lang="en-US" sz="1085" u="none" strike="noStrike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12:30hs. Receso</a:t>
            </a:r>
          </a:p>
        </p:txBody>
      </p:sp>
      <p:grpSp>
        <p:nvGrpSpPr>
          <p:cNvPr id="52" name="Group 52">
            <a:extLst>
              <a:ext uri="{FF2B5EF4-FFF2-40B4-BE49-F238E27FC236}">
                <a16:creationId xmlns:a16="http://schemas.microsoft.com/office/drawing/2014/main" xmlns="" id="{C16104D8-E7BF-5482-A65D-1FAABB6A2234}"/>
              </a:ext>
            </a:extLst>
          </p:cNvPr>
          <p:cNvGrpSpPr/>
          <p:nvPr/>
        </p:nvGrpSpPr>
        <p:grpSpPr>
          <a:xfrm>
            <a:off x="182886" y="5543584"/>
            <a:ext cx="7235123" cy="1855820"/>
            <a:chOff x="0" y="-38100"/>
            <a:chExt cx="9646830" cy="2474426"/>
          </a:xfrm>
        </p:grpSpPr>
        <p:sp>
          <p:nvSpPr>
            <p:cNvPr id="53" name="TextBox 53">
              <a:extLst>
                <a:ext uri="{FF2B5EF4-FFF2-40B4-BE49-F238E27FC236}">
                  <a16:creationId xmlns:a16="http://schemas.microsoft.com/office/drawing/2014/main" xmlns="" id="{D16ADAB7-ACE0-8750-3698-CBA7337BD702}"/>
                </a:ext>
              </a:extLst>
            </p:cNvPr>
            <p:cNvSpPr txBox="1"/>
            <p:nvPr/>
          </p:nvSpPr>
          <p:spPr>
            <a:xfrm>
              <a:off x="0" y="-38100"/>
              <a:ext cx="7311604" cy="35292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10"/>
                </a:lnSpc>
                <a:spcBef>
                  <a:spcPct val="0"/>
                </a:spcBef>
              </a:pPr>
              <a:r>
                <a:rPr lang="en-US" sz="1578" b="1">
                  <a:solidFill>
                    <a:srgbClr val="0A5498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Sesión 3 - OBGYN</a:t>
              </a:r>
            </a:p>
          </p:txBody>
        </p:sp>
        <p:sp>
          <p:nvSpPr>
            <p:cNvPr id="54" name="TextBox 54">
              <a:extLst>
                <a:ext uri="{FF2B5EF4-FFF2-40B4-BE49-F238E27FC236}">
                  <a16:creationId xmlns:a16="http://schemas.microsoft.com/office/drawing/2014/main" xmlns="" id="{DD5525E3-2D52-B57A-5A66-29C7A07E2084}"/>
                </a:ext>
              </a:extLst>
            </p:cNvPr>
            <p:cNvSpPr txBox="1"/>
            <p:nvPr/>
          </p:nvSpPr>
          <p:spPr>
            <a:xfrm>
              <a:off x="0" y="413251"/>
              <a:ext cx="9646830" cy="2364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504"/>
                </a:lnSpc>
                <a:spcBef>
                  <a:spcPct val="0"/>
                </a:spcBef>
              </a:pPr>
              <a:r>
                <a:rPr lang="en-US" sz="1074" i="1" u="none" strike="noStrike" dirty="0" err="1">
                  <a:solidFill>
                    <a:srgbClr val="000000"/>
                  </a:solidFill>
                  <a:latin typeface="TT Interphases Italics"/>
                  <a:ea typeface="TT Interphases Italics"/>
                  <a:cs typeface="TT Interphases Italics"/>
                  <a:sym typeface="TT Interphases Italics"/>
                </a:rPr>
                <a:t>Presidentes</a:t>
              </a:r>
              <a:r>
                <a:rPr lang="en-US" sz="1074" i="1" u="none" strike="noStrike">
                  <a:solidFill>
                    <a:srgbClr val="000000"/>
                  </a:solidFill>
                  <a:latin typeface="TT Interphases Italics"/>
                  <a:ea typeface="TT Interphases Italics"/>
                  <a:cs typeface="TT Interphases Italics"/>
                  <a:sym typeface="TT Interphases Italics"/>
                </a:rPr>
                <a:t> de Mesa:  </a:t>
              </a:r>
            </a:p>
          </p:txBody>
        </p:sp>
        <p:sp>
          <p:nvSpPr>
            <p:cNvPr id="58" name="TextBox 58">
              <a:extLst>
                <a:ext uri="{FF2B5EF4-FFF2-40B4-BE49-F238E27FC236}">
                  <a16:creationId xmlns:a16="http://schemas.microsoft.com/office/drawing/2014/main" xmlns="" id="{E6F17618-F4C1-7267-B25F-26F5AA87E0BF}"/>
                </a:ext>
              </a:extLst>
            </p:cNvPr>
            <p:cNvSpPr txBox="1"/>
            <p:nvPr/>
          </p:nvSpPr>
          <p:spPr>
            <a:xfrm>
              <a:off x="0" y="1933242"/>
              <a:ext cx="7311602" cy="2369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89"/>
                </a:lnSpc>
                <a:spcBef>
                  <a:spcPct val="0"/>
                </a:spcBef>
              </a:pP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15:20 </a:t>
              </a:r>
              <a:r>
                <a:rPr lang="en-US" sz="1135" dirty="0" err="1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hs</a:t>
              </a: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. </a:t>
              </a:r>
              <a:r>
                <a:rPr lang="en-US" sz="1135" dirty="0" err="1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Discusión</a:t>
              </a: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 y </a:t>
              </a:r>
              <a:r>
                <a:rPr lang="en-US" sz="1135" dirty="0" err="1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preguntas</a:t>
              </a: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.</a:t>
              </a:r>
            </a:p>
          </p:txBody>
        </p:sp>
        <p:sp>
          <p:nvSpPr>
            <p:cNvPr id="60" name="TextBox 60">
              <a:extLst>
                <a:ext uri="{FF2B5EF4-FFF2-40B4-BE49-F238E27FC236}">
                  <a16:creationId xmlns:a16="http://schemas.microsoft.com/office/drawing/2014/main" xmlns="" id="{5E8B02DF-7595-AB84-F6B2-69ACABE28DB2}"/>
                </a:ext>
              </a:extLst>
            </p:cNvPr>
            <p:cNvSpPr txBox="1"/>
            <p:nvPr/>
          </p:nvSpPr>
          <p:spPr>
            <a:xfrm>
              <a:off x="0" y="2184547"/>
              <a:ext cx="7311602" cy="2517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89"/>
                </a:lnSpc>
                <a:spcBef>
                  <a:spcPct val="0"/>
                </a:spcBef>
              </a:pP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15:30 </a:t>
              </a:r>
              <a:r>
                <a:rPr lang="en-US" sz="1135" dirty="0" err="1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hs</a:t>
              </a: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. </a:t>
              </a:r>
              <a:r>
                <a:rPr lang="en-US" sz="1135" dirty="0" err="1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Receso</a:t>
              </a:r>
              <a:r>
                <a:rPr lang="en-US" sz="11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.</a:t>
              </a:r>
            </a:p>
          </p:txBody>
        </p:sp>
      </p:grpSp>
      <p:sp>
        <p:nvSpPr>
          <p:cNvPr id="61" name="TextBox 61">
            <a:extLst>
              <a:ext uri="{FF2B5EF4-FFF2-40B4-BE49-F238E27FC236}">
                <a16:creationId xmlns:a16="http://schemas.microsoft.com/office/drawing/2014/main" xmlns="" id="{9850EDB6-99C4-8516-E5B8-2098E6712BF1}"/>
              </a:ext>
            </a:extLst>
          </p:cNvPr>
          <p:cNvSpPr txBox="1"/>
          <p:nvPr/>
        </p:nvSpPr>
        <p:spPr>
          <a:xfrm>
            <a:off x="182886" y="7982858"/>
            <a:ext cx="7295895" cy="18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de Mesa: Dra Patricia Galati -  </a:t>
            </a:r>
          </a:p>
        </p:txBody>
      </p:sp>
      <p:sp>
        <p:nvSpPr>
          <p:cNvPr id="62" name="TextBox 62">
            <a:extLst>
              <a:ext uri="{FF2B5EF4-FFF2-40B4-BE49-F238E27FC236}">
                <a16:creationId xmlns:a16="http://schemas.microsoft.com/office/drawing/2014/main" xmlns="" id="{EAF45BD8-ECC7-07F8-40D0-F66078E784A3}"/>
              </a:ext>
            </a:extLst>
          </p:cNvPr>
          <p:cNvSpPr txBox="1"/>
          <p:nvPr/>
        </p:nvSpPr>
        <p:spPr>
          <a:xfrm>
            <a:off x="182886" y="7666434"/>
            <a:ext cx="7295895" cy="273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2"/>
              </a:lnSpc>
              <a:spcBef>
                <a:spcPct val="0"/>
              </a:spcBef>
            </a:pPr>
            <a:r>
              <a:rPr lang="en-US" sz="1594" b="1" dirty="0" err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</a:t>
            </a:r>
            <a:r>
              <a:rPr lang="en-US" sz="1594" b="1" dirty="0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4 - OBGYN</a:t>
            </a:r>
          </a:p>
        </p:txBody>
      </p:sp>
      <p:sp>
        <p:nvSpPr>
          <p:cNvPr id="63" name="TextBox 63">
            <a:extLst>
              <a:ext uri="{FF2B5EF4-FFF2-40B4-BE49-F238E27FC236}">
                <a16:creationId xmlns:a16="http://schemas.microsoft.com/office/drawing/2014/main" xmlns="" id="{2CE38FAC-D3FF-E9D9-50BE-44544FFCEA39}"/>
              </a:ext>
            </a:extLst>
          </p:cNvPr>
          <p:cNvSpPr txBox="1"/>
          <p:nvPr/>
        </p:nvSpPr>
        <p:spPr>
          <a:xfrm>
            <a:off x="218695" y="6088649"/>
            <a:ext cx="7295895" cy="18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04"/>
              </a:lnSpc>
              <a:spcBef>
                <a:spcPct val="0"/>
              </a:spcBef>
            </a:pP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14:00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Microcefalia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macrocefalia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Aproximación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diagnóstica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- </a:t>
            </a:r>
            <a:r>
              <a:rPr lang="en-US" sz="11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Dra. Anastasija </a:t>
            </a:r>
            <a:r>
              <a:rPr lang="en-US" sz="1100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Arechvo</a:t>
            </a:r>
            <a:endParaRPr lang="en-US" sz="1074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64" name="TextBox 64">
            <a:extLst>
              <a:ext uri="{FF2B5EF4-FFF2-40B4-BE49-F238E27FC236}">
                <a16:creationId xmlns:a16="http://schemas.microsoft.com/office/drawing/2014/main" xmlns="" id="{D44A3DC6-8C17-9AD4-E263-45E0E318B034}"/>
              </a:ext>
            </a:extLst>
          </p:cNvPr>
          <p:cNvSpPr txBox="1"/>
          <p:nvPr/>
        </p:nvSpPr>
        <p:spPr>
          <a:xfrm>
            <a:off x="218695" y="6449371"/>
            <a:ext cx="7295895" cy="18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04"/>
              </a:lnSpc>
              <a:spcBef>
                <a:spcPct val="0"/>
              </a:spcBef>
            </a:pP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14:40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Restricción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crecimiento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desarrollo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del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cerebro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fetal- </a:t>
            </a:r>
            <a:r>
              <a:rPr lang="en-US" sz="11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Dra. Anastasija </a:t>
            </a:r>
            <a:r>
              <a:rPr lang="en-US" sz="1100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Arechvo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65" name="TextBox 65">
            <a:extLst>
              <a:ext uri="{FF2B5EF4-FFF2-40B4-BE49-F238E27FC236}">
                <a16:creationId xmlns:a16="http://schemas.microsoft.com/office/drawing/2014/main" xmlns="" id="{73C91262-F7D6-0013-1BD0-001D04AD7AFE}"/>
              </a:ext>
            </a:extLst>
          </p:cNvPr>
          <p:cNvSpPr txBox="1"/>
          <p:nvPr/>
        </p:nvSpPr>
        <p:spPr>
          <a:xfrm>
            <a:off x="218695" y="6642138"/>
            <a:ext cx="7295895" cy="3697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04"/>
              </a:lnSpc>
              <a:spcBef>
                <a:spcPct val="0"/>
              </a:spcBef>
            </a:pP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15:00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⁠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Resonancia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Magnética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anomalías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del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sistema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nervioso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central: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enfoque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diagnóstico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correlación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neurosonográfica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– Dra. Victoria Vargas.</a:t>
            </a:r>
          </a:p>
        </p:txBody>
      </p:sp>
      <p:sp>
        <p:nvSpPr>
          <p:cNvPr id="66" name="TextBox 66">
            <a:extLst>
              <a:ext uri="{FF2B5EF4-FFF2-40B4-BE49-F238E27FC236}">
                <a16:creationId xmlns:a16="http://schemas.microsoft.com/office/drawing/2014/main" xmlns="" id="{EC532958-E1F9-40E4-CF74-AF5B596425FA}"/>
              </a:ext>
            </a:extLst>
          </p:cNvPr>
          <p:cNvSpPr txBox="1"/>
          <p:nvPr/>
        </p:nvSpPr>
        <p:spPr>
          <a:xfrm>
            <a:off x="213272" y="9095631"/>
            <a:ext cx="7295895" cy="18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04"/>
              </a:lnSpc>
              <a:spcBef>
                <a:spcPct val="0"/>
              </a:spcBef>
            </a:pP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17:20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Discusión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preguntas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68" name="TextBox 68">
            <a:extLst>
              <a:ext uri="{FF2B5EF4-FFF2-40B4-BE49-F238E27FC236}">
                <a16:creationId xmlns:a16="http://schemas.microsoft.com/office/drawing/2014/main" xmlns="" id="{EF6EEF60-B87A-2D68-7C74-AEAE6BE97CF3}"/>
              </a:ext>
            </a:extLst>
          </p:cNvPr>
          <p:cNvSpPr txBox="1"/>
          <p:nvPr/>
        </p:nvSpPr>
        <p:spPr>
          <a:xfrm>
            <a:off x="218695" y="6276198"/>
            <a:ext cx="7295895" cy="18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04"/>
              </a:lnSpc>
              <a:spcBef>
                <a:spcPct val="0"/>
              </a:spcBef>
            </a:pP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14:20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Actualización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anomalías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</a:t>
            </a:r>
            <a:r>
              <a:rPr lang="en-US" sz="1074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fosa</a:t>
            </a:r>
            <a:r>
              <a:rPr lang="en-US" sz="1074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posterior - Dr. José Ochoa</a:t>
            </a:r>
          </a:p>
        </p:txBody>
      </p:sp>
      <p:sp>
        <p:nvSpPr>
          <p:cNvPr id="69" name="TextBox 69">
            <a:extLst>
              <a:ext uri="{FF2B5EF4-FFF2-40B4-BE49-F238E27FC236}">
                <a16:creationId xmlns:a16="http://schemas.microsoft.com/office/drawing/2014/main" xmlns="" id="{62AAE882-CB20-2A6C-A223-CF6EABDCA8BB}"/>
              </a:ext>
            </a:extLst>
          </p:cNvPr>
          <p:cNvSpPr txBox="1"/>
          <p:nvPr/>
        </p:nvSpPr>
        <p:spPr>
          <a:xfrm>
            <a:off x="182886" y="1920275"/>
            <a:ext cx="7377114" cy="254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47"/>
              </a:lnSpc>
              <a:spcBef>
                <a:spcPct val="0"/>
              </a:spcBef>
            </a:pPr>
            <a:r>
              <a:rPr lang="en-US" sz="1605" b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 1 - OBGYN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xmlns="" id="{37C32268-AF3A-3340-2776-6A9621E19CB2}"/>
              </a:ext>
            </a:extLst>
          </p:cNvPr>
          <p:cNvSpPr txBox="1"/>
          <p:nvPr/>
        </p:nvSpPr>
        <p:spPr>
          <a:xfrm>
            <a:off x="182886" y="2305466"/>
            <a:ext cx="7377114" cy="1773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de Mesa:  </a:t>
            </a: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Dr.José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Ochoa </a:t>
            </a:r>
          </a:p>
        </p:txBody>
      </p:sp>
      <p:sp>
        <p:nvSpPr>
          <p:cNvPr id="75" name="TextBox 75">
            <a:extLst>
              <a:ext uri="{FF2B5EF4-FFF2-40B4-BE49-F238E27FC236}">
                <a16:creationId xmlns:a16="http://schemas.microsoft.com/office/drawing/2014/main" xmlns="" id="{9BFABD16-0995-BDF2-F638-83ACBDD1A6B3}"/>
              </a:ext>
            </a:extLst>
          </p:cNvPr>
          <p:cNvSpPr txBox="1"/>
          <p:nvPr/>
        </p:nvSpPr>
        <p:spPr>
          <a:xfrm>
            <a:off x="203639" y="3639697"/>
            <a:ext cx="7377114" cy="184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19"/>
              </a:lnSpc>
              <a:spcBef>
                <a:spcPct val="0"/>
              </a:spcBef>
            </a:pP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10:30 </a:t>
            </a:r>
            <a:r>
              <a:rPr lang="en-US" sz="1085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85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Receso</a:t>
            </a: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grpSp>
        <p:nvGrpSpPr>
          <p:cNvPr id="77" name="Group 77">
            <a:extLst>
              <a:ext uri="{FF2B5EF4-FFF2-40B4-BE49-F238E27FC236}">
                <a16:creationId xmlns:a16="http://schemas.microsoft.com/office/drawing/2014/main" xmlns="" id="{DA9AC8F3-81AC-3553-B767-8847C4C30D6E}"/>
              </a:ext>
            </a:extLst>
          </p:cNvPr>
          <p:cNvGrpSpPr/>
          <p:nvPr/>
        </p:nvGrpSpPr>
        <p:grpSpPr>
          <a:xfrm>
            <a:off x="213272" y="1015602"/>
            <a:ext cx="7187257" cy="346709"/>
            <a:chOff x="0" y="-38100"/>
            <a:chExt cx="9583009" cy="462279"/>
          </a:xfrm>
        </p:grpSpPr>
        <p:sp>
          <p:nvSpPr>
            <p:cNvPr id="78" name="TextBox 78">
              <a:extLst>
                <a:ext uri="{FF2B5EF4-FFF2-40B4-BE49-F238E27FC236}">
                  <a16:creationId xmlns:a16="http://schemas.microsoft.com/office/drawing/2014/main" xmlns="" id="{2E4EE68B-1016-E593-FD9F-1D83B905896E}"/>
                </a:ext>
              </a:extLst>
            </p:cNvPr>
            <p:cNvSpPr txBox="1"/>
            <p:nvPr/>
          </p:nvSpPr>
          <p:spPr>
            <a:xfrm>
              <a:off x="0" y="-38099"/>
              <a:ext cx="3127703" cy="4098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2607"/>
                </a:lnSpc>
                <a:spcBef>
                  <a:spcPct val="0"/>
                </a:spcBef>
              </a:pPr>
              <a:r>
                <a:rPr lang="en-US" sz="1862" b="1" dirty="0" err="1">
                  <a:solidFill>
                    <a:srgbClr val="000000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Jueves</a:t>
              </a:r>
              <a:r>
                <a:rPr lang="en-US" sz="1862" b="1" dirty="0">
                  <a:solidFill>
                    <a:srgbClr val="000000"/>
                  </a:solidFill>
                  <a:latin typeface="TT Interphases Bold"/>
                  <a:ea typeface="TT Interphases Bold"/>
                  <a:cs typeface="TT Interphases Bold"/>
                  <a:sym typeface="TT Interphases Bold"/>
                </a:rPr>
                <a:t>, 6 de Agosto</a:t>
              </a:r>
            </a:p>
          </p:txBody>
        </p:sp>
        <p:sp>
          <p:nvSpPr>
            <p:cNvPr id="79" name="TextBox 79">
              <a:extLst>
                <a:ext uri="{FF2B5EF4-FFF2-40B4-BE49-F238E27FC236}">
                  <a16:creationId xmlns:a16="http://schemas.microsoft.com/office/drawing/2014/main" xmlns="" id="{DF389F35-948C-5DB2-5C4E-05F139699C7C}"/>
                </a:ext>
              </a:extLst>
            </p:cNvPr>
            <p:cNvSpPr txBox="1"/>
            <p:nvPr/>
          </p:nvSpPr>
          <p:spPr>
            <a:xfrm>
              <a:off x="6820090" y="-38100"/>
              <a:ext cx="2762919" cy="46227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40"/>
                </a:lnSpc>
              </a:pPr>
              <a:r>
                <a:rPr lang="en-US" sz="2100" b="1" dirty="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SALON </a:t>
              </a:r>
            </a:p>
          </p:txBody>
        </p:sp>
      </p:grpSp>
      <p:sp>
        <p:nvSpPr>
          <p:cNvPr id="80" name="TextBox 80">
            <a:extLst>
              <a:ext uri="{FF2B5EF4-FFF2-40B4-BE49-F238E27FC236}">
                <a16:creationId xmlns:a16="http://schemas.microsoft.com/office/drawing/2014/main" xmlns="" id="{14B7D4AF-CD89-01DB-6718-E66CB1B121A2}"/>
              </a:ext>
            </a:extLst>
          </p:cNvPr>
          <p:cNvSpPr txBox="1"/>
          <p:nvPr/>
        </p:nvSpPr>
        <p:spPr>
          <a:xfrm>
            <a:off x="81219" y="1467086"/>
            <a:ext cx="7397561" cy="3189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spAutoFit/>
          </a:bodyPr>
          <a:lstStyle/>
          <a:p>
            <a:pPr algn="ctr">
              <a:lnSpc>
                <a:spcPts val="2699"/>
              </a:lnSpc>
              <a:spcBef>
                <a:spcPct val="0"/>
              </a:spcBef>
            </a:pPr>
            <a:r>
              <a:rPr lang="en-US" sz="1927" b="1" spc="77" dirty="0">
                <a:latin typeface="TT Interphases Bold"/>
                <a:ea typeface="TT Interphases Bold"/>
                <a:cs typeface="TT Interphases Bold"/>
                <a:sym typeface="TT Interphases Bold"/>
              </a:rPr>
              <a:t>PROGRAMA DE OBSTETRICIA Y GINECOLOGÍA</a:t>
            </a:r>
          </a:p>
        </p:txBody>
      </p:sp>
      <p:grpSp>
        <p:nvGrpSpPr>
          <p:cNvPr id="81" name="Group 81">
            <a:extLst>
              <a:ext uri="{FF2B5EF4-FFF2-40B4-BE49-F238E27FC236}">
                <a16:creationId xmlns:a16="http://schemas.microsoft.com/office/drawing/2014/main" xmlns="" id="{79BE4BF7-56F8-EF8D-ECC4-D7BF7F5D41D6}"/>
              </a:ext>
            </a:extLst>
          </p:cNvPr>
          <p:cNvGrpSpPr/>
          <p:nvPr/>
        </p:nvGrpSpPr>
        <p:grpSpPr>
          <a:xfrm>
            <a:off x="213272" y="9652695"/>
            <a:ext cx="1564815" cy="446142"/>
            <a:chOff x="0" y="0"/>
            <a:chExt cx="559895" cy="159631"/>
          </a:xfrm>
        </p:grpSpPr>
        <p:sp>
          <p:nvSpPr>
            <p:cNvPr id="82" name="Freeform 82">
              <a:extLst>
                <a:ext uri="{FF2B5EF4-FFF2-40B4-BE49-F238E27FC236}">
                  <a16:creationId xmlns:a16="http://schemas.microsoft.com/office/drawing/2014/main" xmlns="" id="{C06079F6-9D5F-0127-A6ED-24EE66297270}"/>
                </a:ext>
              </a:extLst>
            </p:cNvPr>
            <p:cNvSpPr/>
            <p:nvPr/>
          </p:nvSpPr>
          <p:spPr>
            <a:xfrm>
              <a:off x="0" y="0"/>
              <a:ext cx="559895" cy="159631"/>
            </a:xfrm>
            <a:custGeom>
              <a:avLst/>
              <a:gdLst/>
              <a:ahLst/>
              <a:cxnLst/>
              <a:rect l="l" t="t" r="r" b="b"/>
              <a:pathLst>
                <a:path w="559895" h="159631">
                  <a:moveTo>
                    <a:pt x="0" y="0"/>
                  </a:moveTo>
                  <a:lnTo>
                    <a:pt x="559895" y="0"/>
                  </a:lnTo>
                  <a:lnTo>
                    <a:pt x="559895" y="159631"/>
                  </a:lnTo>
                  <a:lnTo>
                    <a:pt x="0" y="159631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83" name="TextBox 83">
              <a:extLst>
                <a:ext uri="{FF2B5EF4-FFF2-40B4-BE49-F238E27FC236}">
                  <a16:creationId xmlns:a16="http://schemas.microsoft.com/office/drawing/2014/main" xmlns="" id="{F0B0F47D-63E7-331B-1CCD-E1089C15BF5C}"/>
                </a:ext>
              </a:extLst>
            </p:cNvPr>
            <p:cNvSpPr txBox="1"/>
            <p:nvPr/>
          </p:nvSpPr>
          <p:spPr>
            <a:xfrm>
              <a:off x="0" y="-38100"/>
              <a:ext cx="559895" cy="197731"/>
            </a:xfrm>
            <a:prstGeom prst="rect">
              <a:avLst/>
            </a:prstGeom>
          </p:spPr>
          <p:txBody>
            <a:bodyPr lIns="50882" tIns="50882" rIns="50882" bIns="50882" rtlCol="0" anchor="ctr"/>
            <a:lstStyle/>
            <a:p>
              <a:pPr algn="ctr">
                <a:lnSpc>
                  <a:spcPts val="2849"/>
                </a:lnSpc>
              </a:pPr>
              <a:r>
                <a:rPr lang="en-US" sz="2035" dirty="0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AUSPICIAN:</a:t>
              </a:r>
            </a:p>
          </p:txBody>
        </p:sp>
      </p:grpSp>
      <p:sp>
        <p:nvSpPr>
          <p:cNvPr id="84" name="Freeform 84">
            <a:extLst>
              <a:ext uri="{FF2B5EF4-FFF2-40B4-BE49-F238E27FC236}">
                <a16:creationId xmlns:a16="http://schemas.microsoft.com/office/drawing/2014/main" xmlns="" id="{471512FD-54C1-9687-3530-303CD92237EE}"/>
              </a:ext>
            </a:extLst>
          </p:cNvPr>
          <p:cNvSpPr/>
          <p:nvPr/>
        </p:nvSpPr>
        <p:spPr>
          <a:xfrm>
            <a:off x="3987993" y="9218523"/>
            <a:ext cx="1365845" cy="601072"/>
          </a:xfrm>
          <a:custGeom>
            <a:avLst/>
            <a:gdLst/>
            <a:ahLst/>
            <a:cxnLst/>
            <a:rect l="l" t="t" r="r" b="b"/>
            <a:pathLst>
              <a:path w="1365845" h="601072">
                <a:moveTo>
                  <a:pt x="0" y="0"/>
                </a:moveTo>
                <a:lnTo>
                  <a:pt x="1365845" y="0"/>
                </a:lnTo>
                <a:lnTo>
                  <a:pt x="1365845" y="601072"/>
                </a:lnTo>
                <a:lnTo>
                  <a:pt x="0" y="601072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/>
            <a:stretch>
              <a:fillRect l="-5009" r="-5009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85" name="Freeform 85">
            <a:extLst>
              <a:ext uri="{FF2B5EF4-FFF2-40B4-BE49-F238E27FC236}">
                <a16:creationId xmlns:a16="http://schemas.microsoft.com/office/drawing/2014/main" xmlns="" id="{2B08787E-5232-96C0-6B63-61DE1FC31FEE}"/>
              </a:ext>
            </a:extLst>
          </p:cNvPr>
          <p:cNvSpPr/>
          <p:nvPr/>
        </p:nvSpPr>
        <p:spPr>
          <a:xfrm>
            <a:off x="2026487" y="9762101"/>
            <a:ext cx="1188310" cy="766031"/>
          </a:xfrm>
          <a:custGeom>
            <a:avLst/>
            <a:gdLst/>
            <a:ahLst/>
            <a:cxnLst/>
            <a:rect l="l" t="t" r="r" b="b"/>
            <a:pathLst>
              <a:path w="1188310" h="766031">
                <a:moveTo>
                  <a:pt x="0" y="0"/>
                </a:moveTo>
                <a:lnTo>
                  <a:pt x="1188309" y="0"/>
                </a:lnTo>
                <a:lnTo>
                  <a:pt x="1188309" y="766031"/>
                </a:lnTo>
                <a:lnTo>
                  <a:pt x="0" y="766031"/>
                </a:lnTo>
                <a:lnTo>
                  <a:pt x="0" y="0"/>
                </a:lnTo>
                <a:close/>
              </a:path>
            </a:pathLst>
          </a:custGeom>
          <a:blipFill>
            <a:blip r:embed="rId6" cstate="print"/>
            <a:stretch>
              <a:fillRect l="-5009" r="-5009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87" name="Freeform 87">
            <a:extLst>
              <a:ext uri="{FF2B5EF4-FFF2-40B4-BE49-F238E27FC236}">
                <a16:creationId xmlns:a16="http://schemas.microsoft.com/office/drawing/2014/main" xmlns="" id="{10801B4F-B0A2-DF11-00A4-3A9427E8F8BF}"/>
              </a:ext>
            </a:extLst>
          </p:cNvPr>
          <p:cNvSpPr/>
          <p:nvPr/>
        </p:nvSpPr>
        <p:spPr>
          <a:xfrm>
            <a:off x="2453513" y="9267553"/>
            <a:ext cx="1291412" cy="529786"/>
          </a:xfrm>
          <a:custGeom>
            <a:avLst/>
            <a:gdLst/>
            <a:ahLst/>
            <a:cxnLst/>
            <a:rect l="l" t="t" r="r" b="b"/>
            <a:pathLst>
              <a:path w="1291412" h="529786">
                <a:moveTo>
                  <a:pt x="0" y="0"/>
                </a:moveTo>
                <a:lnTo>
                  <a:pt x="1291412" y="0"/>
                </a:lnTo>
                <a:lnTo>
                  <a:pt x="1291412" y="529786"/>
                </a:lnTo>
                <a:lnTo>
                  <a:pt x="0" y="529786"/>
                </a:lnTo>
                <a:lnTo>
                  <a:pt x="0" y="0"/>
                </a:lnTo>
                <a:close/>
              </a:path>
            </a:pathLst>
          </a:custGeom>
          <a:blipFill>
            <a:blip r:embed="rId7" cstate="print"/>
            <a:stretch>
              <a:fillRect l="-5009" r="-5009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67" name="TextBox 55">
            <a:extLst>
              <a:ext uri="{FF2B5EF4-FFF2-40B4-BE49-F238E27FC236}">
                <a16:creationId xmlns:a16="http://schemas.microsoft.com/office/drawing/2014/main" xmlns="" id="{0D75E53A-75EC-4408-BC76-B2DC5CF4D7EF}"/>
              </a:ext>
            </a:extLst>
          </p:cNvPr>
          <p:cNvSpPr txBox="1"/>
          <p:nvPr/>
        </p:nvSpPr>
        <p:spPr>
          <a:xfrm>
            <a:off x="182886" y="2519640"/>
            <a:ext cx="7235123" cy="3940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09:00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Cerebro fetal: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más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allá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rutina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Estrategias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para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optimizar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la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evaluación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las vistas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axiales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</a:p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Dra Yamila Marques. </a:t>
            </a:r>
          </a:p>
        </p:txBody>
      </p:sp>
      <p:sp>
        <p:nvSpPr>
          <p:cNvPr id="91" name="TextBox 56">
            <a:extLst>
              <a:ext uri="{FF2B5EF4-FFF2-40B4-BE49-F238E27FC236}">
                <a16:creationId xmlns:a16="http://schemas.microsoft.com/office/drawing/2014/main" xmlns="" id="{147A6629-DF7F-896F-FC55-DC058CFFEDD8}"/>
              </a:ext>
            </a:extLst>
          </p:cNvPr>
          <p:cNvSpPr txBox="1"/>
          <p:nvPr/>
        </p:nvSpPr>
        <p:spPr>
          <a:xfrm>
            <a:off x="184718" y="2893181"/>
            <a:ext cx="7235123" cy="188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9"/>
              </a:lnSpc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09:20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Ventriculomegalia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Un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dilema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mayor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medicina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– Dra. Anastasija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Arechvo</a:t>
            </a:r>
            <a:endParaRPr lang="en-US" sz="1135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92" name="TextBox 57">
            <a:extLst>
              <a:ext uri="{FF2B5EF4-FFF2-40B4-BE49-F238E27FC236}">
                <a16:creationId xmlns:a16="http://schemas.microsoft.com/office/drawing/2014/main" xmlns="" id="{1E4B3CBF-0BF1-05BA-F06B-A0BC17954B7F}"/>
              </a:ext>
            </a:extLst>
          </p:cNvPr>
          <p:cNvSpPr txBox="1"/>
          <p:nvPr/>
        </p:nvSpPr>
        <p:spPr>
          <a:xfrm>
            <a:off x="182886" y="3095142"/>
            <a:ext cx="7235123" cy="188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09:40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⁠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Malformaciones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,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quísticas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cerebrales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- Dr. José Ochoa</a:t>
            </a:r>
          </a:p>
        </p:txBody>
      </p:sp>
      <p:sp>
        <p:nvSpPr>
          <p:cNvPr id="93" name="TextBox 59">
            <a:extLst>
              <a:ext uri="{FF2B5EF4-FFF2-40B4-BE49-F238E27FC236}">
                <a16:creationId xmlns:a16="http://schemas.microsoft.com/office/drawing/2014/main" xmlns="" id="{D0330708-E69E-9B96-2CC7-782B337C8FED}"/>
              </a:ext>
            </a:extLst>
          </p:cNvPr>
          <p:cNvSpPr txBox="1"/>
          <p:nvPr/>
        </p:nvSpPr>
        <p:spPr>
          <a:xfrm>
            <a:off x="191775" y="3308193"/>
            <a:ext cx="5483702" cy="188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10:00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 err="1">
                <a:latin typeface="TT Interphases"/>
                <a:ea typeface="TT Interphases"/>
                <a:cs typeface="TT Interphases"/>
                <a:sym typeface="TT Interphases"/>
              </a:rPr>
              <a:t>Evaluación</a:t>
            </a:r>
            <a:r>
              <a:rPr lang="en-US" sz="1135" dirty="0">
                <a:latin typeface="TT Interphases"/>
                <a:ea typeface="TT Interphases"/>
                <a:cs typeface="TT Interphases"/>
                <a:sym typeface="TT Interphases"/>
              </a:rPr>
              <a:t> prenatal del </a:t>
            </a:r>
            <a:r>
              <a:rPr lang="en-US" sz="1135" dirty="0" err="1">
                <a:latin typeface="TT Interphases"/>
                <a:ea typeface="TT Interphases"/>
                <a:cs typeface="TT Interphases"/>
                <a:sym typeface="TT Interphases"/>
              </a:rPr>
              <a:t>cuerpo</a:t>
            </a:r>
            <a:r>
              <a:rPr lang="en-US" sz="1135" dirty="0"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latin typeface="TT Interphases"/>
                <a:ea typeface="TT Interphases"/>
                <a:cs typeface="TT Interphases"/>
                <a:sym typeface="TT Interphases"/>
              </a:rPr>
              <a:t>calloso</a:t>
            </a:r>
            <a:r>
              <a:rPr lang="en-US" sz="1135" dirty="0"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Dra. Anastasija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Arechvo</a:t>
            </a:r>
            <a:endParaRPr lang="en-US" sz="1135" dirty="0"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94" name="TextBox 75">
            <a:extLst>
              <a:ext uri="{FF2B5EF4-FFF2-40B4-BE49-F238E27FC236}">
                <a16:creationId xmlns:a16="http://schemas.microsoft.com/office/drawing/2014/main" xmlns="" id="{B5258BDA-605B-91C0-9CA0-13D12C7ACF88}"/>
              </a:ext>
            </a:extLst>
          </p:cNvPr>
          <p:cNvSpPr txBox="1"/>
          <p:nvPr/>
        </p:nvSpPr>
        <p:spPr>
          <a:xfrm>
            <a:off x="198342" y="3485744"/>
            <a:ext cx="7377114" cy="184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19"/>
              </a:lnSpc>
              <a:spcBef>
                <a:spcPct val="0"/>
              </a:spcBef>
            </a:pP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10:20 </a:t>
            </a:r>
            <a:r>
              <a:rPr lang="en-US" sz="1085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85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Discusión</a:t>
            </a: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99" name="TextBox 50">
            <a:extLst>
              <a:ext uri="{FF2B5EF4-FFF2-40B4-BE49-F238E27FC236}">
                <a16:creationId xmlns:a16="http://schemas.microsoft.com/office/drawing/2014/main" xmlns="" id="{0B6F9341-0F8C-9D0B-4D74-AAB4EF569BDD}"/>
              </a:ext>
            </a:extLst>
          </p:cNvPr>
          <p:cNvSpPr txBox="1"/>
          <p:nvPr/>
        </p:nvSpPr>
        <p:spPr>
          <a:xfrm>
            <a:off x="213272" y="8238550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16:00hs. 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Hernia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diafragmática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congénita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- Dr. Jader Cruz</a:t>
            </a:r>
            <a:endParaRPr lang="en-US" sz="1139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100" name="TextBox 50">
            <a:extLst>
              <a:ext uri="{FF2B5EF4-FFF2-40B4-BE49-F238E27FC236}">
                <a16:creationId xmlns:a16="http://schemas.microsoft.com/office/drawing/2014/main" xmlns="" id="{61FAD514-5E82-7DE8-5998-6B948D7C913E}"/>
              </a:ext>
            </a:extLst>
          </p:cNvPr>
          <p:cNvSpPr txBox="1"/>
          <p:nvPr/>
        </p:nvSpPr>
        <p:spPr>
          <a:xfrm>
            <a:off x="198342" y="8664096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16:40hs.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Complicaciones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los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gemelos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monocoriales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- Dr. Jader Cruz</a:t>
            </a:r>
            <a:endParaRPr lang="en-US" sz="1139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101" name="TextBox 50">
            <a:extLst>
              <a:ext uri="{FF2B5EF4-FFF2-40B4-BE49-F238E27FC236}">
                <a16:creationId xmlns:a16="http://schemas.microsoft.com/office/drawing/2014/main" xmlns="" id="{3D3E8500-05D1-D287-CA35-3D2FF0B45A51}"/>
              </a:ext>
            </a:extLst>
          </p:cNvPr>
          <p:cNvSpPr txBox="1"/>
          <p:nvPr/>
        </p:nvSpPr>
        <p:spPr>
          <a:xfrm>
            <a:off x="207736" y="8456074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16:20hs.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Actualizacion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terapia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fetal. Dr. César Meller</a:t>
            </a:r>
            <a:endParaRPr lang="en-US" sz="1139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102" name="TextBox 50">
            <a:extLst>
              <a:ext uri="{FF2B5EF4-FFF2-40B4-BE49-F238E27FC236}">
                <a16:creationId xmlns:a16="http://schemas.microsoft.com/office/drawing/2014/main" xmlns="" id="{F01FB222-01A0-82B6-50A9-A4863F525BFB}"/>
              </a:ext>
            </a:extLst>
          </p:cNvPr>
          <p:cNvSpPr txBox="1"/>
          <p:nvPr/>
        </p:nvSpPr>
        <p:spPr>
          <a:xfrm>
            <a:off x="198342" y="8883454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17:00hs.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Resonancia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Magnética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Fetal: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fundamentos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,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técnica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e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indicaciones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actuales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Dra. Victoria Vargas</a:t>
            </a:r>
            <a:endParaRPr lang="en-US" sz="1139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xmlns="" id="{64D84309-FDBC-6102-3760-200C8A29B2C1}"/>
              </a:ext>
            </a:extLst>
          </p:cNvPr>
          <p:cNvSpPr txBox="1"/>
          <p:nvPr/>
        </p:nvSpPr>
        <p:spPr>
          <a:xfrm>
            <a:off x="1671891" y="59841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53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1219" y="528302"/>
            <a:ext cx="7397561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953"/>
              </a:lnSpc>
            </a:pPr>
            <a:r>
              <a:rPr lang="en-US" sz="2924" b="1" dirty="0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</a:t>
            </a:r>
            <a:r>
              <a:rPr lang="en-US" sz="2924" b="1" dirty="0" err="1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Simposio</a:t>
            </a:r>
            <a:r>
              <a:rPr lang="en-US" sz="2924" b="1" dirty="0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</a:t>
            </a:r>
            <a:r>
              <a:rPr lang="en-US" sz="2924" b="1" dirty="0" err="1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Multidisciplinario</a:t>
            </a:r>
            <a:r>
              <a:rPr lang="en-US" sz="2924" b="1" dirty="0">
                <a:solidFill>
                  <a:srgbClr val="004AAD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 SAUMB 2026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2438" y="9481545"/>
            <a:ext cx="7295895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18:00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Fín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del día.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0" y="4124"/>
            <a:ext cx="7560000" cy="467028"/>
            <a:chOff x="0" y="0"/>
            <a:chExt cx="10080000" cy="622704"/>
          </a:xfrm>
        </p:grpSpPr>
        <p:grpSp>
          <p:nvGrpSpPr>
            <p:cNvPr id="5" name="Group 5"/>
            <p:cNvGrpSpPr/>
            <p:nvPr/>
          </p:nvGrpSpPr>
          <p:grpSpPr>
            <a:xfrm>
              <a:off x="4186605" y="0"/>
              <a:ext cx="853395" cy="622704"/>
              <a:chOff x="0" y="0"/>
              <a:chExt cx="812800" cy="593083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097B2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9226605" y="0"/>
              <a:ext cx="853395" cy="622704"/>
              <a:chOff x="0" y="0"/>
              <a:chExt cx="812800" cy="59308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CC0DF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731811" y="0"/>
              <a:ext cx="954887" cy="622704"/>
              <a:chOff x="0" y="0"/>
              <a:chExt cx="909464" cy="593083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3251811" y="0"/>
              <a:ext cx="954887" cy="622704"/>
              <a:chOff x="0" y="0"/>
              <a:chExt cx="909464" cy="593083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A5498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0" y="0"/>
              <a:ext cx="731811" cy="622704"/>
              <a:chOff x="0" y="0"/>
              <a:chExt cx="696999" cy="593083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5DE0E6">
                      <a:alpha val="100000"/>
                    </a:srgbClr>
                  </a:gs>
                  <a:gs pos="100000">
                    <a:srgbClr val="004AAD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7560000" y="0"/>
              <a:ext cx="731811" cy="622704"/>
              <a:chOff x="0" y="0"/>
              <a:chExt cx="696999" cy="593083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38B6FF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1666605" y="0"/>
              <a:ext cx="853395" cy="622704"/>
              <a:chOff x="0" y="0"/>
              <a:chExt cx="812800" cy="593083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5CE1E6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6706605" y="0"/>
              <a:ext cx="853395" cy="622704"/>
              <a:chOff x="0" y="0"/>
              <a:chExt cx="812800" cy="593083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0" y="0"/>
                <a:ext cx="812800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593083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457BAD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0" y="0"/>
                <a:ext cx="812800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5771811" y="0"/>
              <a:ext cx="954887" cy="622704"/>
              <a:chOff x="0" y="0"/>
              <a:chExt cx="909464" cy="593083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8291811" y="0"/>
              <a:ext cx="954887" cy="622704"/>
              <a:chOff x="0" y="0"/>
              <a:chExt cx="909464" cy="593083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909464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909464" h="593083">
                    <a:moveTo>
                      <a:pt x="0" y="0"/>
                    </a:moveTo>
                    <a:lnTo>
                      <a:pt x="909464" y="0"/>
                    </a:lnTo>
                    <a:lnTo>
                      <a:pt x="909464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0A5498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0" y="0"/>
                <a:ext cx="909464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5040000" y="0"/>
              <a:ext cx="731811" cy="622704"/>
              <a:chOff x="0" y="0"/>
              <a:chExt cx="696999" cy="593083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5CE1E6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8" name="Group 38"/>
            <p:cNvGrpSpPr/>
            <p:nvPr/>
          </p:nvGrpSpPr>
          <p:grpSpPr>
            <a:xfrm>
              <a:off x="2520000" y="0"/>
              <a:ext cx="731811" cy="622704"/>
              <a:chOff x="0" y="0"/>
              <a:chExt cx="696999" cy="593083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696999" cy="593083"/>
              </a:xfrm>
              <a:custGeom>
                <a:avLst/>
                <a:gdLst/>
                <a:ahLst/>
                <a:cxnLst/>
                <a:rect l="l" t="t" r="r" b="b"/>
                <a:pathLst>
                  <a:path w="696999" h="593083">
                    <a:moveTo>
                      <a:pt x="0" y="0"/>
                    </a:moveTo>
                    <a:lnTo>
                      <a:pt x="696999" y="0"/>
                    </a:lnTo>
                    <a:lnTo>
                      <a:pt x="696999" y="593083"/>
                    </a:lnTo>
                    <a:lnTo>
                      <a:pt x="0" y="593083"/>
                    </a:lnTo>
                    <a:close/>
                  </a:path>
                </a:pathLst>
              </a:custGeom>
              <a:solidFill>
                <a:srgbClr val="8AB0D6"/>
              </a:solidFill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0" y="0"/>
                <a:ext cx="696999" cy="593083"/>
              </a:xfrm>
              <a:prstGeom prst="rect">
                <a:avLst/>
              </a:prstGeom>
            </p:spPr>
            <p:txBody>
              <a:bodyPr lIns="12154" tIns="12154" rIns="12154" bIns="12154" rtlCol="0" anchor="ctr"/>
              <a:lstStyle/>
              <a:p>
                <a:pPr algn="ctr">
                  <a:lnSpc>
                    <a:spcPts val="48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grpSp>
        <p:nvGrpSpPr>
          <p:cNvPr id="41" name="Group 41"/>
          <p:cNvGrpSpPr/>
          <p:nvPr/>
        </p:nvGrpSpPr>
        <p:grpSpPr>
          <a:xfrm>
            <a:off x="0" y="4124"/>
            <a:ext cx="6218858" cy="471152"/>
            <a:chOff x="0" y="0"/>
            <a:chExt cx="8291811" cy="628202"/>
          </a:xfrm>
        </p:grpSpPr>
        <p:sp>
          <p:nvSpPr>
            <p:cNvPr id="42" name="Freeform 42"/>
            <p:cNvSpPr/>
            <p:nvPr/>
          </p:nvSpPr>
          <p:spPr>
            <a:xfrm rot="-5400000">
              <a:off x="7614553" y="-54553"/>
              <a:ext cx="622704" cy="731811"/>
            </a:xfrm>
            <a:custGeom>
              <a:avLst/>
              <a:gdLst/>
              <a:ahLst/>
              <a:cxnLst/>
              <a:rect l="l" t="t" r="r" b="b"/>
              <a:pathLst>
                <a:path w="622704" h="731811">
                  <a:moveTo>
                    <a:pt x="0" y="0"/>
                  </a:moveTo>
                  <a:lnTo>
                    <a:pt x="622704" y="0"/>
                  </a:lnTo>
                  <a:lnTo>
                    <a:pt x="622704" y="731810"/>
                  </a:lnTo>
                  <a:lnTo>
                    <a:pt x="0" y="731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cstate="print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43" name="Freeform 43"/>
            <p:cNvSpPr/>
            <p:nvPr/>
          </p:nvSpPr>
          <p:spPr>
            <a:xfrm rot="-5400000">
              <a:off x="54553" y="-49055"/>
              <a:ext cx="622704" cy="731811"/>
            </a:xfrm>
            <a:custGeom>
              <a:avLst/>
              <a:gdLst/>
              <a:ahLst/>
              <a:cxnLst/>
              <a:rect l="l" t="t" r="r" b="b"/>
              <a:pathLst>
                <a:path w="622704" h="731811">
                  <a:moveTo>
                    <a:pt x="0" y="0"/>
                  </a:moveTo>
                  <a:lnTo>
                    <a:pt x="622704" y="0"/>
                  </a:lnTo>
                  <a:lnTo>
                    <a:pt x="622704" y="731810"/>
                  </a:lnTo>
                  <a:lnTo>
                    <a:pt x="0" y="7318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cstate="print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44" name="Freeform 44"/>
            <p:cNvSpPr/>
            <p:nvPr/>
          </p:nvSpPr>
          <p:spPr>
            <a:xfrm rot="-5400000">
              <a:off x="4311997" y="-105299"/>
              <a:ext cx="622704" cy="833302"/>
            </a:xfrm>
            <a:custGeom>
              <a:avLst/>
              <a:gdLst/>
              <a:ahLst/>
              <a:cxnLst/>
              <a:rect l="l" t="t" r="r" b="b"/>
              <a:pathLst>
                <a:path w="622704" h="833302">
                  <a:moveTo>
                    <a:pt x="0" y="0"/>
                  </a:moveTo>
                  <a:lnTo>
                    <a:pt x="622704" y="0"/>
                  </a:lnTo>
                  <a:lnTo>
                    <a:pt x="622704" y="833302"/>
                  </a:lnTo>
                  <a:lnTo>
                    <a:pt x="0" y="8333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cstate="print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162439" y="9833344"/>
            <a:ext cx="1462782" cy="446142"/>
            <a:chOff x="0" y="0"/>
            <a:chExt cx="523388" cy="159631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523388" cy="159631"/>
            </a:xfrm>
            <a:custGeom>
              <a:avLst/>
              <a:gdLst/>
              <a:ahLst/>
              <a:cxnLst/>
              <a:rect l="l" t="t" r="r" b="b"/>
              <a:pathLst>
                <a:path w="523388" h="159631">
                  <a:moveTo>
                    <a:pt x="0" y="0"/>
                  </a:moveTo>
                  <a:lnTo>
                    <a:pt x="523388" y="0"/>
                  </a:lnTo>
                  <a:lnTo>
                    <a:pt x="523388" y="159631"/>
                  </a:lnTo>
                  <a:lnTo>
                    <a:pt x="0" y="159631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-38100"/>
              <a:ext cx="523388" cy="197731"/>
            </a:xfrm>
            <a:prstGeom prst="rect">
              <a:avLst/>
            </a:prstGeom>
          </p:spPr>
          <p:txBody>
            <a:bodyPr lIns="50882" tIns="50882" rIns="50882" bIns="50882" rtlCol="0" anchor="ctr"/>
            <a:lstStyle/>
            <a:p>
              <a:pPr algn="ctr">
                <a:lnSpc>
                  <a:spcPts val="2709"/>
                </a:lnSpc>
              </a:pPr>
              <a:r>
                <a:rPr lang="en-US" sz="1935">
                  <a:solidFill>
                    <a:srgbClr val="000000"/>
                  </a:solidFill>
                  <a:latin typeface="TT Interphases"/>
                  <a:ea typeface="TT Interphases"/>
                  <a:cs typeface="TT Interphases"/>
                  <a:sym typeface="TT Interphases"/>
                </a:rPr>
                <a:t>AUSPICIAN:</a:t>
              </a:r>
            </a:p>
          </p:txBody>
        </p:sp>
      </p:grpSp>
      <p:sp>
        <p:nvSpPr>
          <p:cNvPr id="48" name="TextBox 48"/>
          <p:cNvSpPr txBox="1"/>
          <p:nvPr/>
        </p:nvSpPr>
        <p:spPr>
          <a:xfrm>
            <a:off x="182886" y="4115154"/>
            <a:ext cx="7377114" cy="185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de Mesa:  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91923" y="4548237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11:20 </a:t>
            </a:r>
            <a:r>
              <a:rPr lang="en-US" sz="1139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Evaluación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cardiaca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el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primer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trimestre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– </a:t>
            </a: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Dr. Jader Cruz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82886" y="3777190"/>
            <a:ext cx="7377114" cy="2639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3"/>
              </a:lnSpc>
              <a:spcBef>
                <a:spcPct val="0"/>
              </a:spcBef>
            </a:pPr>
            <a:r>
              <a:rPr lang="en-US" sz="1609" b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 6 - OBGYN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13273" y="4332265"/>
            <a:ext cx="7377114" cy="1908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11:00 </a:t>
            </a:r>
            <a:r>
              <a:rPr lang="en-US" sz="1139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2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Optimizando </a:t>
            </a:r>
            <a:r>
              <a:rPr lang="en-US" sz="1200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diagnóstico</a:t>
            </a:r>
            <a:r>
              <a:rPr lang="en-US" sz="12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las </a:t>
            </a:r>
            <a:r>
              <a:rPr lang="en-US" sz="1200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malformaciones</a:t>
            </a:r>
            <a:r>
              <a:rPr lang="en-US" sz="12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cardiacas</a:t>
            </a:r>
            <a:r>
              <a:rPr lang="en-US" sz="1200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- Dra. Giselle Touzet</a:t>
            </a:r>
            <a:endParaRPr lang="en-US" sz="1139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209840" y="5232781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12:20hs. </a:t>
            </a:r>
            <a:r>
              <a:rPr lang="en-US" sz="1139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Discusión</a:t>
            </a: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139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preguntas</a:t>
            </a: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93650" y="5461381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95"/>
              </a:lnSpc>
              <a:spcBef>
                <a:spcPct val="0"/>
              </a:spcBef>
            </a:pPr>
            <a:r>
              <a:rPr lang="en-US" sz="1139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12:30hs. </a:t>
            </a:r>
            <a:r>
              <a:rPr lang="en-US" sz="1139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Receso</a:t>
            </a:r>
            <a:endParaRPr lang="en-US" sz="1139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162439" y="5976000"/>
            <a:ext cx="5483703" cy="274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10"/>
              </a:lnSpc>
              <a:spcBef>
                <a:spcPct val="0"/>
              </a:spcBef>
            </a:pPr>
            <a:r>
              <a:rPr lang="en-US" sz="1578" b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 7 - OBGYN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62439" y="6316894"/>
            <a:ext cx="7235123" cy="1815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de Mesa: Dr. Daniel Cafici – Dr. Pedro Salas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62439" y="6574609"/>
            <a:ext cx="7235123" cy="188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14:00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Doppler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el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diagnóstico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manejo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restricción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crecimiento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- Dra. Anais Perez Montaño.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62439" y="6768550"/>
            <a:ext cx="7235123" cy="188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14:30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Causas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genéticas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restricción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crecimiento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– Dr. Eran Bornstein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62439" y="6960537"/>
            <a:ext cx="7235123" cy="188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15:00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Nutrición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materna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crecimiento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fetal: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herramientas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para la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práctica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clínica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– Lic. Josefina Cafici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62439" y="7193203"/>
            <a:ext cx="5483703" cy="182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15:20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Discusión</a:t>
            </a:r>
            <a:endParaRPr lang="en-US" sz="1135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173010" y="7404229"/>
            <a:ext cx="5483703" cy="182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9"/>
              </a:lnSpc>
              <a:spcBef>
                <a:spcPct val="0"/>
              </a:spcBef>
            </a:pP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15:30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Receso</a:t>
            </a:r>
            <a:r>
              <a:rPr lang="en-US" sz="113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62439" y="8082008"/>
            <a:ext cx="7295895" cy="1832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 de Mesa: 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62439" y="7765583"/>
            <a:ext cx="7295895" cy="273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2"/>
              </a:lnSpc>
              <a:spcBef>
                <a:spcPct val="0"/>
              </a:spcBef>
            </a:pPr>
            <a:r>
              <a:rPr lang="en-US" sz="1594" b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 8 - OBGYN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162439" y="8317373"/>
            <a:ext cx="7463122" cy="188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16:00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Inteligencia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artificial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medicina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fetal. – Dr. Jader Cruz 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62438" y="8800471"/>
            <a:ext cx="7295895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16:40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Evaluación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ultrasonográfia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cara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– Dr. Matías Elena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86980" y="9046423"/>
            <a:ext cx="7295895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17:00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⁠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Entendiendo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la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displasia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renal y sus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variedades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- Dr. Mario Pelizzari.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182885" y="9286991"/>
            <a:ext cx="7295895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17:20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Discusión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preguntas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62439" y="8553224"/>
            <a:ext cx="7295895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16:20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Aplicaciones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inteligencia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artificial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ecocardiografía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fetal . Dr. Antonio Terrones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182886" y="1920275"/>
            <a:ext cx="7377114" cy="254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47"/>
              </a:lnSpc>
              <a:spcBef>
                <a:spcPct val="0"/>
              </a:spcBef>
            </a:pPr>
            <a:r>
              <a:rPr lang="en-US" sz="1605" b="1">
                <a:solidFill>
                  <a:srgbClr val="0A5498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Sesión 5 - OBGYN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188296" y="2210875"/>
            <a:ext cx="7377114" cy="1773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4"/>
              </a:lnSpc>
              <a:spcBef>
                <a:spcPct val="0"/>
              </a:spcBef>
            </a:pPr>
            <a:r>
              <a:rPr lang="en-US" sz="1074" i="1" u="none" strike="noStrike" dirty="0" err="1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Presidentes</a:t>
            </a:r>
            <a:r>
              <a:rPr lang="en-US" sz="1074" i="1" u="none" strike="noStrike" dirty="0">
                <a:solidFill>
                  <a:srgbClr val="000000"/>
                </a:solidFill>
                <a:latin typeface="TT Interphases Italics"/>
                <a:ea typeface="TT Interphases Italics"/>
                <a:cs typeface="TT Interphases Italics"/>
                <a:sym typeface="TT Interphases Italics"/>
              </a:rPr>
              <a:t> de Mesa: Dra. Eliana Ostrovsky  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93633" y="2378870"/>
            <a:ext cx="7377114" cy="3941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9:00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⁠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Malformación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uterina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cavitada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accesoria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(ACUM)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una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entidad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emergente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: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implicaciones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clínicas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y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futuros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alcances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- Dr. Roberto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Albinagorta</a:t>
            </a:r>
            <a:endParaRPr lang="en-US" sz="1139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82886" y="3358572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  <a:spcBef>
                <a:spcPct val="0"/>
              </a:spcBef>
            </a:pPr>
            <a:r>
              <a:rPr lang="en-US" sz="1139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10:20 hs. Discusión y preguntas.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2886" y="2794381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9:20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Actualización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el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diagnostico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la endometriosis profunda - Dr. Roberto Gori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82886" y="2984500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9:40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⁠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Embarazo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de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localización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desconocida</a:t>
            </a:r>
            <a:r>
              <a:rPr lang="en-US" sz="1139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- Dr. Diego Saez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82886" y="3553261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  <a:spcBef>
                <a:spcPct val="0"/>
              </a:spcBef>
            </a:pPr>
            <a:r>
              <a:rPr lang="en-US" sz="1139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10:40 hs. Receso.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82886" y="3169665"/>
            <a:ext cx="7377114" cy="190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95"/>
              </a:lnSpc>
              <a:spcBef>
                <a:spcPct val="0"/>
              </a:spcBef>
            </a:pP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10:00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Actualización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 la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evaluación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morfológica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en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139" dirty="0" err="1">
                <a:latin typeface="TT Interphases"/>
                <a:ea typeface="TT Interphases"/>
                <a:cs typeface="TT Interphases"/>
                <a:sym typeface="TT Interphases"/>
              </a:rPr>
              <a:t>el</a:t>
            </a:r>
            <a:r>
              <a:rPr lang="en-US" sz="1139" dirty="0">
                <a:latin typeface="TT Interphases"/>
                <a:ea typeface="TT Interphases"/>
                <a:cs typeface="TT Interphases"/>
                <a:sym typeface="TT Interphases"/>
              </a:rPr>
              <a:t> primer trimester. Dr. Matías Elena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213273" y="1003300"/>
            <a:ext cx="2574377" cy="3073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607"/>
              </a:lnSpc>
              <a:spcBef>
                <a:spcPct val="0"/>
              </a:spcBef>
            </a:pPr>
            <a:r>
              <a:rPr lang="en-US" sz="1862" b="1" dirty="0">
                <a:solidFill>
                  <a:srgbClr val="000000"/>
                </a:solidFill>
                <a:latin typeface="TT Interphases Bold"/>
                <a:ea typeface="TT Interphases Bold"/>
                <a:cs typeface="TT Interphases Bold"/>
                <a:sym typeface="TT Interphases Bold"/>
              </a:rPr>
              <a:t>Viernes, 7 de Agosto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81219" y="1467086"/>
            <a:ext cx="7397561" cy="3189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spAutoFit/>
          </a:bodyPr>
          <a:lstStyle/>
          <a:p>
            <a:pPr algn="ctr">
              <a:lnSpc>
                <a:spcPts val="2699"/>
              </a:lnSpc>
              <a:spcBef>
                <a:spcPct val="0"/>
              </a:spcBef>
            </a:pPr>
            <a:r>
              <a:rPr lang="en-US" sz="1927" b="1" spc="77" dirty="0">
                <a:latin typeface="TT Interphases Bold"/>
                <a:ea typeface="TT Interphases Bold"/>
                <a:cs typeface="TT Interphases Bold"/>
                <a:sym typeface="TT Interphases Bold"/>
              </a:rPr>
              <a:t>PROGRAMA DE OBSTETRICIA Y GINECOLOGÍA</a:t>
            </a:r>
          </a:p>
        </p:txBody>
      </p:sp>
      <p:sp>
        <p:nvSpPr>
          <p:cNvPr id="83" name="Freeform 83"/>
          <p:cNvSpPr/>
          <p:nvPr/>
        </p:nvSpPr>
        <p:spPr>
          <a:xfrm>
            <a:off x="3998165" y="9572768"/>
            <a:ext cx="990555" cy="435917"/>
          </a:xfrm>
          <a:custGeom>
            <a:avLst/>
            <a:gdLst/>
            <a:ahLst/>
            <a:cxnLst/>
            <a:rect l="l" t="t" r="r" b="b"/>
            <a:pathLst>
              <a:path w="990555" h="435917">
                <a:moveTo>
                  <a:pt x="0" y="0"/>
                </a:moveTo>
                <a:lnTo>
                  <a:pt x="990555" y="0"/>
                </a:lnTo>
                <a:lnTo>
                  <a:pt x="990555" y="435918"/>
                </a:lnTo>
                <a:lnTo>
                  <a:pt x="0" y="435918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/>
            <a:stretch>
              <a:fillRect l="-5009" r="-5009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84" name="Freeform 84"/>
          <p:cNvSpPr/>
          <p:nvPr/>
        </p:nvSpPr>
        <p:spPr>
          <a:xfrm>
            <a:off x="2372508" y="9971394"/>
            <a:ext cx="966509" cy="623050"/>
          </a:xfrm>
          <a:custGeom>
            <a:avLst/>
            <a:gdLst/>
            <a:ahLst/>
            <a:cxnLst/>
            <a:rect l="l" t="t" r="r" b="b"/>
            <a:pathLst>
              <a:path w="966509" h="623050">
                <a:moveTo>
                  <a:pt x="0" y="0"/>
                </a:moveTo>
                <a:lnTo>
                  <a:pt x="966509" y="0"/>
                </a:lnTo>
                <a:lnTo>
                  <a:pt x="966509" y="623049"/>
                </a:lnTo>
                <a:lnTo>
                  <a:pt x="0" y="623049"/>
                </a:lnTo>
                <a:lnTo>
                  <a:pt x="0" y="0"/>
                </a:lnTo>
                <a:close/>
              </a:path>
            </a:pathLst>
          </a:custGeom>
          <a:blipFill>
            <a:blip r:embed="rId6" cstate="print"/>
            <a:stretch>
              <a:fillRect l="-5009" r="-5009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86" name="Freeform 86"/>
          <p:cNvSpPr/>
          <p:nvPr/>
        </p:nvSpPr>
        <p:spPr>
          <a:xfrm>
            <a:off x="2463990" y="9577784"/>
            <a:ext cx="1050367" cy="430901"/>
          </a:xfrm>
          <a:custGeom>
            <a:avLst/>
            <a:gdLst/>
            <a:ahLst/>
            <a:cxnLst/>
            <a:rect l="l" t="t" r="r" b="b"/>
            <a:pathLst>
              <a:path w="1050367" h="430901">
                <a:moveTo>
                  <a:pt x="0" y="0"/>
                </a:moveTo>
                <a:lnTo>
                  <a:pt x="1050367" y="0"/>
                </a:lnTo>
                <a:lnTo>
                  <a:pt x="1050367" y="430900"/>
                </a:lnTo>
                <a:lnTo>
                  <a:pt x="0" y="430900"/>
                </a:lnTo>
                <a:lnTo>
                  <a:pt x="0" y="0"/>
                </a:lnTo>
                <a:close/>
              </a:path>
            </a:pathLst>
          </a:custGeom>
          <a:blipFill>
            <a:blip r:embed="rId7" cstate="print"/>
            <a:stretch>
              <a:fillRect l="-5009" r="-5009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0" name="89 Rectángulo"/>
          <p:cNvSpPr/>
          <p:nvPr/>
        </p:nvSpPr>
        <p:spPr>
          <a:xfrm>
            <a:off x="5864159" y="927100"/>
            <a:ext cx="971741" cy="4308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SALON</a:t>
            </a:r>
          </a:p>
        </p:txBody>
      </p:sp>
      <p:sp>
        <p:nvSpPr>
          <p:cNvPr id="81" name="TextBox 73">
            <a:extLst>
              <a:ext uri="{FF2B5EF4-FFF2-40B4-BE49-F238E27FC236}">
                <a16:creationId xmlns:a16="http://schemas.microsoft.com/office/drawing/2014/main" xmlns="" id="{A508E92E-882E-8C1F-A01E-1EDE3DABA423}"/>
              </a:ext>
            </a:extLst>
          </p:cNvPr>
          <p:cNvSpPr txBox="1"/>
          <p:nvPr/>
        </p:nvSpPr>
        <p:spPr>
          <a:xfrm>
            <a:off x="191923" y="4773070"/>
            <a:ext cx="7377114" cy="184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19"/>
              </a:lnSpc>
              <a:spcBef>
                <a:spcPct val="0"/>
              </a:spcBef>
            </a:pP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11:40 </a:t>
            </a:r>
            <a:r>
              <a:rPr lang="en-US" sz="1085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Detección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prenatal de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anomalías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conotruncales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– Dra. Nora Bueno</a:t>
            </a:r>
            <a:endParaRPr lang="en-US" sz="1085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  <p:sp>
        <p:nvSpPr>
          <p:cNvPr id="92" name="TextBox 76">
            <a:extLst>
              <a:ext uri="{FF2B5EF4-FFF2-40B4-BE49-F238E27FC236}">
                <a16:creationId xmlns:a16="http://schemas.microsoft.com/office/drawing/2014/main" xmlns="" id="{6ACA82C8-0D15-B6C1-D1BB-973E93586358}"/>
              </a:ext>
            </a:extLst>
          </p:cNvPr>
          <p:cNvSpPr txBox="1"/>
          <p:nvPr/>
        </p:nvSpPr>
        <p:spPr>
          <a:xfrm>
            <a:off x="191923" y="4981056"/>
            <a:ext cx="7377114" cy="184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1519"/>
              </a:lnSpc>
              <a:spcBef>
                <a:spcPct val="0"/>
              </a:spcBef>
            </a:pP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12:00 </a:t>
            </a:r>
            <a:r>
              <a:rPr lang="en-US" sz="1085" u="none" strike="noStrike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hs</a:t>
            </a:r>
            <a:r>
              <a:rPr lang="en-US" sz="1085" u="none" strike="noStrike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 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⁠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Diagnóstico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prenatal de las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lesiones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obstructivas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 </a:t>
            </a:r>
            <a:r>
              <a:rPr lang="en-US" sz="1085" dirty="0" err="1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izquierdas</a:t>
            </a:r>
            <a:r>
              <a:rPr lang="en-US" sz="1085" dirty="0">
                <a:solidFill>
                  <a:srgbClr val="000000"/>
                </a:solidFill>
                <a:latin typeface="TT Interphases"/>
                <a:ea typeface="TT Interphases"/>
                <a:cs typeface="TT Interphases"/>
                <a:sym typeface="TT Interphases"/>
              </a:rPr>
              <a:t>.- – Dra. Nora Bueno</a:t>
            </a:r>
            <a:endParaRPr lang="en-US" sz="1085" u="none" strike="noStrike" dirty="0">
              <a:solidFill>
                <a:srgbClr val="000000"/>
              </a:solidFill>
              <a:latin typeface="TT Interphases"/>
              <a:ea typeface="TT Interphases"/>
              <a:cs typeface="TT Interphases"/>
              <a:sym typeface="TT Interphase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714</Words>
  <Application>Microsoft Office PowerPoint</Application>
  <PresentationFormat>Personalizado</PresentationFormat>
  <Paragraphs>73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TT Interphases Bold</vt:lpstr>
      <vt:lpstr>Open Sans Bold</vt:lpstr>
      <vt:lpstr>Calibri</vt:lpstr>
      <vt:lpstr>TT Interphases Italics</vt:lpstr>
      <vt:lpstr>TT Interphases</vt:lpstr>
      <vt:lpstr>Arial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SIMPOSIO 2025</dc:title>
  <dc:creator>Reydo</dc:creator>
  <cp:lastModifiedBy>Cuenta Microsoft</cp:lastModifiedBy>
  <cp:revision>10</cp:revision>
  <cp:lastPrinted>2026-06-05T14:37:10Z</cp:lastPrinted>
  <dcterms:created xsi:type="dcterms:W3CDTF">2006-08-16T00:00:00Z</dcterms:created>
  <dcterms:modified xsi:type="dcterms:W3CDTF">2026-06-05T14:38:30Z</dcterms:modified>
  <dc:identifier>DAGrM_JBWDA</dc:identifier>
</cp:coreProperties>
</file>